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3" r:id="rId4"/>
  </p:sldIdLst>
  <p:sldSz cx="12192000" cy="6858000"/>
  <p:notesSz cx="6888163" cy="100203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419"/>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419"/>
          </a:p>
        </p:txBody>
      </p:sp>
      <p:sp>
        <p:nvSpPr>
          <p:cNvPr id="4" name="Marcador de fecha 3"/>
          <p:cNvSpPr>
            <a:spLocks noGrp="1"/>
          </p:cNvSpPr>
          <p:nvPr>
            <p:ph type="dt" sz="half" idx="10"/>
          </p:nvPr>
        </p:nvSpPr>
        <p:spPr/>
        <p:txBody>
          <a:bodyPr/>
          <a:lstStyle/>
          <a:p>
            <a:fld id="{0EB26A60-0CE5-4E4E-BFD9-EEE2B4CCB931}" type="datetimeFigureOut">
              <a:rPr lang="es-419" smtClean="0"/>
              <a:t>29/1/2026</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928B99D7-9ABA-4B9B-99F4-2EA5E400E15A}" type="slidenum">
              <a:rPr lang="es-419" smtClean="0"/>
              <a:t>‹Nº›</a:t>
            </a:fld>
            <a:endParaRPr lang="es-419"/>
          </a:p>
        </p:txBody>
      </p:sp>
    </p:spTree>
    <p:extLst>
      <p:ext uri="{BB962C8B-B14F-4D97-AF65-F5344CB8AC3E}">
        <p14:creationId xmlns:p14="http://schemas.microsoft.com/office/powerpoint/2010/main" val="291656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0EB26A60-0CE5-4E4E-BFD9-EEE2B4CCB931}" type="datetimeFigureOut">
              <a:rPr lang="es-419" smtClean="0"/>
              <a:t>29/1/2026</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928B99D7-9ABA-4B9B-99F4-2EA5E400E15A}" type="slidenum">
              <a:rPr lang="es-419" smtClean="0"/>
              <a:t>‹Nº›</a:t>
            </a:fld>
            <a:endParaRPr lang="es-419"/>
          </a:p>
        </p:txBody>
      </p:sp>
    </p:spTree>
    <p:extLst>
      <p:ext uri="{BB962C8B-B14F-4D97-AF65-F5344CB8AC3E}">
        <p14:creationId xmlns:p14="http://schemas.microsoft.com/office/powerpoint/2010/main" val="268369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419"/>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0EB26A60-0CE5-4E4E-BFD9-EEE2B4CCB931}" type="datetimeFigureOut">
              <a:rPr lang="es-419" smtClean="0"/>
              <a:t>29/1/2026</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928B99D7-9ABA-4B9B-99F4-2EA5E400E15A}" type="slidenum">
              <a:rPr lang="es-419" smtClean="0"/>
              <a:t>‹Nº›</a:t>
            </a:fld>
            <a:endParaRPr lang="es-419"/>
          </a:p>
        </p:txBody>
      </p:sp>
    </p:spTree>
    <p:extLst>
      <p:ext uri="{BB962C8B-B14F-4D97-AF65-F5344CB8AC3E}">
        <p14:creationId xmlns:p14="http://schemas.microsoft.com/office/powerpoint/2010/main" val="186705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0EB26A60-0CE5-4E4E-BFD9-EEE2B4CCB931}" type="datetimeFigureOut">
              <a:rPr lang="es-419" smtClean="0"/>
              <a:t>29/1/2026</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928B99D7-9ABA-4B9B-99F4-2EA5E400E15A}" type="slidenum">
              <a:rPr lang="es-419" smtClean="0"/>
              <a:t>‹Nº›</a:t>
            </a:fld>
            <a:endParaRPr lang="es-419"/>
          </a:p>
        </p:txBody>
      </p:sp>
    </p:spTree>
    <p:extLst>
      <p:ext uri="{BB962C8B-B14F-4D97-AF65-F5344CB8AC3E}">
        <p14:creationId xmlns:p14="http://schemas.microsoft.com/office/powerpoint/2010/main" val="216814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419"/>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0EB26A60-0CE5-4E4E-BFD9-EEE2B4CCB931}" type="datetimeFigureOut">
              <a:rPr lang="es-419" smtClean="0"/>
              <a:t>29/1/2026</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928B99D7-9ABA-4B9B-99F4-2EA5E400E15A}" type="slidenum">
              <a:rPr lang="es-419" smtClean="0"/>
              <a:t>‹Nº›</a:t>
            </a:fld>
            <a:endParaRPr lang="es-419"/>
          </a:p>
        </p:txBody>
      </p:sp>
    </p:spTree>
    <p:extLst>
      <p:ext uri="{BB962C8B-B14F-4D97-AF65-F5344CB8AC3E}">
        <p14:creationId xmlns:p14="http://schemas.microsoft.com/office/powerpoint/2010/main" val="4028591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p:cNvSpPr>
            <a:spLocks noGrp="1"/>
          </p:cNvSpPr>
          <p:nvPr>
            <p:ph type="dt" sz="half" idx="10"/>
          </p:nvPr>
        </p:nvSpPr>
        <p:spPr/>
        <p:txBody>
          <a:bodyPr/>
          <a:lstStyle/>
          <a:p>
            <a:fld id="{0EB26A60-0CE5-4E4E-BFD9-EEE2B4CCB931}" type="datetimeFigureOut">
              <a:rPr lang="es-419" smtClean="0"/>
              <a:t>29/1/2026</a:t>
            </a:fld>
            <a:endParaRPr lang="es-419"/>
          </a:p>
        </p:txBody>
      </p:sp>
      <p:sp>
        <p:nvSpPr>
          <p:cNvPr id="6" name="Marcador de pie de página 5"/>
          <p:cNvSpPr>
            <a:spLocks noGrp="1"/>
          </p:cNvSpPr>
          <p:nvPr>
            <p:ph type="ftr" sz="quarter" idx="11"/>
          </p:nvPr>
        </p:nvSpPr>
        <p:spPr/>
        <p:txBody>
          <a:bodyPr/>
          <a:lstStyle/>
          <a:p>
            <a:endParaRPr lang="es-419"/>
          </a:p>
        </p:txBody>
      </p:sp>
      <p:sp>
        <p:nvSpPr>
          <p:cNvPr id="7" name="Marcador de número de diapositiva 6"/>
          <p:cNvSpPr>
            <a:spLocks noGrp="1"/>
          </p:cNvSpPr>
          <p:nvPr>
            <p:ph type="sldNum" sz="quarter" idx="12"/>
          </p:nvPr>
        </p:nvSpPr>
        <p:spPr/>
        <p:txBody>
          <a:bodyPr/>
          <a:lstStyle/>
          <a:p>
            <a:fld id="{928B99D7-9ABA-4B9B-99F4-2EA5E400E15A}" type="slidenum">
              <a:rPr lang="es-419" smtClean="0"/>
              <a:t>‹Nº›</a:t>
            </a:fld>
            <a:endParaRPr lang="es-419"/>
          </a:p>
        </p:txBody>
      </p:sp>
    </p:spTree>
    <p:extLst>
      <p:ext uri="{BB962C8B-B14F-4D97-AF65-F5344CB8AC3E}">
        <p14:creationId xmlns:p14="http://schemas.microsoft.com/office/powerpoint/2010/main" val="367429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419"/>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p:cNvSpPr>
            <a:spLocks noGrp="1"/>
          </p:cNvSpPr>
          <p:nvPr>
            <p:ph type="dt" sz="half" idx="10"/>
          </p:nvPr>
        </p:nvSpPr>
        <p:spPr/>
        <p:txBody>
          <a:bodyPr/>
          <a:lstStyle/>
          <a:p>
            <a:fld id="{0EB26A60-0CE5-4E4E-BFD9-EEE2B4CCB931}" type="datetimeFigureOut">
              <a:rPr lang="es-419" smtClean="0"/>
              <a:t>29/1/2026</a:t>
            </a:fld>
            <a:endParaRPr lang="es-419"/>
          </a:p>
        </p:txBody>
      </p:sp>
      <p:sp>
        <p:nvSpPr>
          <p:cNvPr id="8" name="Marcador de pie de página 7"/>
          <p:cNvSpPr>
            <a:spLocks noGrp="1"/>
          </p:cNvSpPr>
          <p:nvPr>
            <p:ph type="ftr" sz="quarter" idx="11"/>
          </p:nvPr>
        </p:nvSpPr>
        <p:spPr/>
        <p:txBody>
          <a:bodyPr/>
          <a:lstStyle/>
          <a:p>
            <a:endParaRPr lang="es-419"/>
          </a:p>
        </p:txBody>
      </p:sp>
      <p:sp>
        <p:nvSpPr>
          <p:cNvPr id="9" name="Marcador de número de diapositiva 8"/>
          <p:cNvSpPr>
            <a:spLocks noGrp="1"/>
          </p:cNvSpPr>
          <p:nvPr>
            <p:ph type="sldNum" sz="quarter" idx="12"/>
          </p:nvPr>
        </p:nvSpPr>
        <p:spPr/>
        <p:txBody>
          <a:bodyPr/>
          <a:lstStyle/>
          <a:p>
            <a:fld id="{928B99D7-9ABA-4B9B-99F4-2EA5E400E15A}" type="slidenum">
              <a:rPr lang="es-419" smtClean="0"/>
              <a:t>‹Nº›</a:t>
            </a:fld>
            <a:endParaRPr lang="es-419"/>
          </a:p>
        </p:txBody>
      </p:sp>
    </p:spTree>
    <p:extLst>
      <p:ext uri="{BB962C8B-B14F-4D97-AF65-F5344CB8AC3E}">
        <p14:creationId xmlns:p14="http://schemas.microsoft.com/office/powerpoint/2010/main" val="3226801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fecha 2"/>
          <p:cNvSpPr>
            <a:spLocks noGrp="1"/>
          </p:cNvSpPr>
          <p:nvPr>
            <p:ph type="dt" sz="half" idx="10"/>
          </p:nvPr>
        </p:nvSpPr>
        <p:spPr/>
        <p:txBody>
          <a:bodyPr/>
          <a:lstStyle/>
          <a:p>
            <a:fld id="{0EB26A60-0CE5-4E4E-BFD9-EEE2B4CCB931}" type="datetimeFigureOut">
              <a:rPr lang="es-419" smtClean="0"/>
              <a:t>29/1/2026</a:t>
            </a:fld>
            <a:endParaRPr lang="es-419"/>
          </a:p>
        </p:txBody>
      </p:sp>
      <p:sp>
        <p:nvSpPr>
          <p:cNvPr id="4" name="Marcador de pie de página 3"/>
          <p:cNvSpPr>
            <a:spLocks noGrp="1"/>
          </p:cNvSpPr>
          <p:nvPr>
            <p:ph type="ftr" sz="quarter" idx="11"/>
          </p:nvPr>
        </p:nvSpPr>
        <p:spPr/>
        <p:txBody>
          <a:bodyPr/>
          <a:lstStyle/>
          <a:p>
            <a:endParaRPr lang="es-419"/>
          </a:p>
        </p:txBody>
      </p:sp>
      <p:sp>
        <p:nvSpPr>
          <p:cNvPr id="5" name="Marcador de número de diapositiva 4"/>
          <p:cNvSpPr>
            <a:spLocks noGrp="1"/>
          </p:cNvSpPr>
          <p:nvPr>
            <p:ph type="sldNum" sz="quarter" idx="12"/>
          </p:nvPr>
        </p:nvSpPr>
        <p:spPr/>
        <p:txBody>
          <a:bodyPr/>
          <a:lstStyle/>
          <a:p>
            <a:fld id="{928B99D7-9ABA-4B9B-99F4-2EA5E400E15A}" type="slidenum">
              <a:rPr lang="es-419" smtClean="0"/>
              <a:t>‹Nº›</a:t>
            </a:fld>
            <a:endParaRPr lang="es-419"/>
          </a:p>
        </p:txBody>
      </p:sp>
    </p:spTree>
    <p:extLst>
      <p:ext uri="{BB962C8B-B14F-4D97-AF65-F5344CB8AC3E}">
        <p14:creationId xmlns:p14="http://schemas.microsoft.com/office/powerpoint/2010/main" val="1781019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EB26A60-0CE5-4E4E-BFD9-EEE2B4CCB931}" type="datetimeFigureOut">
              <a:rPr lang="es-419" smtClean="0"/>
              <a:t>29/1/2026</a:t>
            </a:fld>
            <a:endParaRPr lang="es-419"/>
          </a:p>
        </p:txBody>
      </p:sp>
      <p:sp>
        <p:nvSpPr>
          <p:cNvPr id="3" name="Marcador de pie de página 2"/>
          <p:cNvSpPr>
            <a:spLocks noGrp="1"/>
          </p:cNvSpPr>
          <p:nvPr>
            <p:ph type="ftr" sz="quarter" idx="11"/>
          </p:nvPr>
        </p:nvSpPr>
        <p:spPr/>
        <p:txBody>
          <a:bodyPr/>
          <a:lstStyle/>
          <a:p>
            <a:endParaRPr lang="es-419"/>
          </a:p>
        </p:txBody>
      </p:sp>
      <p:sp>
        <p:nvSpPr>
          <p:cNvPr id="4" name="Marcador de número de diapositiva 3"/>
          <p:cNvSpPr>
            <a:spLocks noGrp="1"/>
          </p:cNvSpPr>
          <p:nvPr>
            <p:ph type="sldNum" sz="quarter" idx="12"/>
          </p:nvPr>
        </p:nvSpPr>
        <p:spPr/>
        <p:txBody>
          <a:bodyPr/>
          <a:lstStyle/>
          <a:p>
            <a:fld id="{928B99D7-9ABA-4B9B-99F4-2EA5E400E15A}" type="slidenum">
              <a:rPr lang="es-419" smtClean="0"/>
              <a:t>‹Nº›</a:t>
            </a:fld>
            <a:endParaRPr lang="es-419"/>
          </a:p>
        </p:txBody>
      </p:sp>
    </p:spTree>
    <p:extLst>
      <p:ext uri="{BB962C8B-B14F-4D97-AF65-F5344CB8AC3E}">
        <p14:creationId xmlns:p14="http://schemas.microsoft.com/office/powerpoint/2010/main" val="262978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0EB26A60-0CE5-4E4E-BFD9-EEE2B4CCB931}" type="datetimeFigureOut">
              <a:rPr lang="es-419" smtClean="0"/>
              <a:t>29/1/2026</a:t>
            </a:fld>
            <a:endParaRPr lang="es-419"/>
          </a:p>
        </p:txBody>
      </p:sp>
      <p:sp>
        <p:nvSpPr>
          <p:cNvPr id="6" name="Marcador de pie de página 5"/>
          <p:cNvSpPr>
            <a:spLocks noGrp="1"/>
          </p:cNvSpPr>
          <p:nvPr>
            <p:ph type="ftr" sz="quarter" idx="11"/>
          </p:nvPr>
        </p:nvSpPr>
        <p:spPr/>
        <p:txBody>
          <a:bodyPr/>
          <a:lstStyle/>
          <a:p>
            <a:endParaRPr lang="es-419"/>
          </a:p>
        </p:txBody>
      </p:sp>
      <p:sp>
        <p:nvSpPr>
          <p:cNvPr id="7" name="Marcador de número de diapositiva 6"/>
          <p:cNvSpPr>
            <a:spLocks noGrp="1"/>
          </p:cNvSpPr>
          <p:nvPr>
            <p:ph type="sldNum" sz="quarter" idx="12"/>
          </p:nvPr>
        </p:nvSpPr>
        <p:spPr/>
        <p:txBody>
          <a:bodyPr/>
          <a:lstStyle/>
          <a:p>
            <a:fld id="{928B99D7-9ABA-4B9B-99F4-2EA5E400E15A}" type="slidenum">
              <a:rPr lang="es-419" smtClean="0"/>
              <a:t>‹Nº›</a:t>
            </a:fld>
            <a:endParaRPr lang="es-419"/>
          </a:p>
        </p:txBody>
      </p:sp>
    </p:spTree>
    <p:extLst>
      <p:ext uri="{BB962C8B-B14F-4D97-AF65-F5344CB8AC3E}">
        <p14:creationId xmlns:p14="http://schemas.microsoft.com/office/powerpoint/2010/main" val="847428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0EB26A60-0CE5-4E4E-BFD9-EEE2B4CCB931}" type="datetimeFigureOut">
              <a:rPr lang="es-419" smtClean="0"/>
              <a:t>29/1/2026</a:t>
            </a:fld>
            <a:endParaRPr lang="es-419"/>
          </a:p>
        </p:txBody>
      </p:sp>
      <p:sp>
        <p:nvSpPr>
          <p:cNvPr id="6" name="Marcador de pie de página 5"/>
          <p:cNvSpPr>
            <a:spLocks noGrp="1"/>
          </p:cNvSpPr>
          <p:nvPr>
            <p:ph type="ftr" sz="quarter" idx="11"/>
          </p:nvPr>
        </p:nvSpPr>
        <p:spPr/>
        <p:txBody>
          <a:bodyPr/>
          <a:lstStyle/>
          <a:p>
            <a:endParaRPr lang="es-419"/>
          </a:p>
        </p:txBody>
      </p:sp>
      <p:sp>
        <p:nvSpPr>
          <p:cNvPr id="7" name="Marcador de número de diapositiva 6"/>
          <p:cNvSpPr>
            <a:spLocks noGrp="1"/>
          </p:cNvSpPr>
          <p:nvPr>
            <p:ph type="sldNum" sz="quarter" idx="12"/>
          </p:nvPr>
        </p:nvSpPr>
        <p:spPr/>
        <p:txBody>
          <a:bodyPr/>
          <a:lstStyle/>
          <a:p>
            <a:fld id="{928B99D7-9ABA-4B9B-99F4-2EA5E400E15A}" type="slidenum">
              <a:rPr lang="es-419" smtClean="0"/>
              <a:t>‹Nº›</a:t>
            </a:fld>
            <a:endParaRPr lang="es-419"/>
          </a:p>
        </p:txBody>
      </p:sp>
    </p:spTree>
    <p:extLst>
      <p:ext uri="{BB962C8B-B14F-4D97-AF65-F5344CB8AC3E}">
        <p14:creationId xmlns:p14="http://schemas.microsoft.com/office/powerpoint/2010/main" val="3407147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26A60-0CE5-4E4E-BFD9-EEE2B4CCB931}" type="datetimeFigureOut">
              <a:rPr lang="es-419" smtClean="0"/>
              <a:t>29/1/2026</a:t>
            </a:fld>
            <a:endParaRPr lang="es-419"/>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B99D7-9ABA-4B9B-99F4-2EA5E400E15A}" type="slidenum">
              <a:rPr lang="es-419" smtClean="0"/>
              <a:t>‹Nº›</a:t>
            </a:fld>
            <a:endParaRPr lang="es-419"/>
          </a:p>
        </p:txBody>
      </p:sp>
    </p:spTree>
    <p:extLst>
      <p:ext uri="{BB962C8B-B14F-4D97-AF65-F5344CB8AC3E}">
        <p14:creationId xmlns:p14="http://schemas.microsoft.com/office/powerpoint/2010/main" val="819975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126" t="2850" r="63851" b="74156"/>
          <a:stretch/>
        </p:blipFill>
        <p:spPr>
          <a:xfrm>
            <a:off x="0" y="65035"/>
            <a:ext cx="1919416" cy="846908"/>
          </a:xfrm>
          <a:prstGeom prst="rect">
            <a:avLst/>
          </a:prstGeom>
        </p:spPr>
      </p:pic>
      <p:sp>
        <p:nvSpPr>
          <p:cNvPr id="5" name="Rectángulo 4"/>
          <p:cNvSpPr/>
          <p:nvPr/>
        </p:nvSpPr>
        <p:spPr>
          <a:xfrm>
            <a:off x="1859006" y="-15919"/>
            <a:ext cx="7573319" cy="1077218"/>
          </a:xfrm>
          <a:prstGeom prst="rect">
            <a:avLst/>
          </a:prstGeom>
          <a:noFill/>
        </p:spPr>
        <p:txBody>
          <a:bodyPr wrap="square" lIns="91440" tIns="45720" rIns="91440" bIns="45720">
            <a:spAutoFit/>
          </a:bodyPr>
          <a:lstStyle/>
          <a:p>
            <a:pPr algn="ctr"/>
            <a:r>
              <a:rPr lang="es-ES" sz="3200" b="0" cap="none" spc="0" dirty="0">
                <a:ln w="0"/>
                <a:solidFill>
                  <a:schemeClr val="accent1"/>
                </a:solidFill>
                <a:effectLst>
                  <a:outerShdw blurRad="38100" dist="25400" dir="5400000" algn="ctr" rotWithShape="0">
                    <a:srgbClr val="6E747A">
                      <a:alpha val="43000"/>
                    </a:srgbClr>
                  </a:outerShdw>
                </a:effectLst>
              </a:rPr>
              <a:t>LECCIONES APRENDIDAS POR ACCIDENTE DE TRABAJO SEPTIEMBRE 2025</a:t>
            </a:r>
            <a:r>
              <a:rPr lang="es-ES" sz="3200" dirty="0">
                <a:ln w="0"/>
                <a:solidFill>
                  <a:schemeClr val="accent1"/>
                </a:solidFill>
                <a:effectLst>
                  <a:outerShdw blurRad="38100" dist="25400" dir="5400000" algn="ctr" rotWithShape="0">
                    <a:srgbClr val="6E747A">
                      <a:alpha val="43000"/>
                    </a:srgbClr>
                  </a:outerShdw>
                </a:effectLst>
              </a:rPr>
              <a:t> – ENERO 2026</a:t>
            </a:r>
            <a:endParaRPr lang="es-ES" sz="3200" b="0" cap="none" spc="0" dirty="0">
              <a:ln w="0"/>
              <a:solidFill>
                <a:schemeClr val="accent1"/>
              </a:solidFill>
              <a:effectLst>
                <a:outerShdw blurRad="38100" dist="25400" dir="5400000" algn="ctr" rotWithShape="0">
                  <a:srgbClr val="6E747A">
                    <a:alpha val="43000"/>
                  </a:srgbClr>
                </a:outerShdw>
              </a:effectLst>
            </a:endParaRPr>
          </a:p>
        </p:txBody>
      </p:sp>
      <p:graphicFrame>
        <p:nvGraphicFramePr>
          <p:cNvPr id="6" name="Tabla 5"/>
          <p:cNvGraphicFramePr>
            <a:graphicFrameLocks noGrp="1"/>
          </p:cNvGraphicFramePr>
          <p:nvPr>
            <p:extLst>
              <p:ext uri="{D42A27DB-BD31-4B8C-83A1-F6EECF244321}">
                <p14:modId xmlns:p14="http://schemas.microsoft.com/office/powerpoint/2010/main" val="4091031971"/>
              </p:ext>
            </p:extLst>
          </p:nvPr>
        </p:nvGraphicFramePr>
        <p:xfrm>
          <a:off x="1224692" y="995409"/>
          <a:ext cx="7210854" cy="1305881"/>
        </p:xfrm>
        <a:graphic>
          <a:graphicData uri="http://schemas.openxmlformats.org/drawingml/2006/table">
            <a:tbl>
              <a:tblPr firstRow="1" bandRow="1">
                <a:tableStyleId>{5C22544A-7EE6-4342-B048-85BDC9FD1C3A}</a:tableStyleId>
              </a:tblPr>
              <a:tblGrid>
                <a:gridCol w="917146">
                  <a:extLst>
                    <a:ext uri="{9D8B030D-6E8A-4147-A177-3AD203B41FA5}">
                      <a16:colId xmlns:a16="http://schemas.microsoft.com/office/drawing/2014/main" val="20000"/>
                    </a:ext>
                  </a:extLst>
                </a:gridCol>
                <a:gridCol w="1136821">
                  <a:extLst>
                    <a:ext uri="{9D8B030D-6E8A-4147-A177-3AD203B41FA5}">
                      <a16:colId xmlns:a16="http://schemas.microsoft.com/office/drawing/2014/main" val="20001"/>
                    </a:ext>
                  </a:extLst>
                </a:gridCol>
                <a:gridCol w="601363">
                  <a:extLst>
                    <a:ext uri="{9D8B030D-6E8A-4147-A177-3AD203B41FA5}">
                      <a16:colId xmlns:a16="http://schemas.microsoft.com/office/drawing/2014/main" val="20002"/>
                    </a:ext>
                  </a:extLst>
                </a:gridCol>
                <a:gridCol w="1853513">
                  <a:extLst>
                    <a:ext uri="{9D8B030D-6E8A-4147-A177-3AD203B41FA5}">
                      <a16:colId xmlns:a16="http://schemas.microsoft.com/office/drawing/2014/main" val="20003"/>
                    </a:ext>
                  </a:extLst>
                </a:gridCol>
                <a:gridCol w="2702011">
                  <a:extLst>
                    <a:ext uri="{9D8B030D-6E8A-4147-A177-3AD203B41FA5}">
                      <a16:colId xmlns:a16="http://schemas.microsoft.com/office/drawing/2014/main" val="20004"/>
                    </a:ext>
                  </a:extLst>
                </a:gridCol>
              </a:tblGrid>
              <a:tr h="370840">
                <a:tc gridSpan="5">
                  <a:txBody>
                    <a:bodyPr/>
                    <a:lstStyle/>
                    <a:p>
                      <a:r>
                        <a:rPr lang="es-419" sz="1400" dirty="0"/>
                        <a:t>Datos</a:t>
                      </a:r>
                      <a:r>
                        <a:rPr lang="es-419" sz="1400" baseline="0" dirty="0"/>
                        <a:t> del accidente</a:t>
                      </a:r>
                      <a:endParaRPr lang="es-419" sz="1400" dirty="0"/>
                    </a:p>
                  </a:txBody>
                  <a:tcPr/>
                </a:tc>
                <a:tc hMerge="1">
                  <a:txBody>
                    <a:bodyPr/>
                    <a:lstStyle/>
                    <a:p>
                      <a:endParaRPr lang="es-419" dirty="0"/>
                    </a:p>
                  </a:txBody>
                  <a:tcPr/>
                </a:tc>
                <a:tc hMerge="1">
                  <a:txBody>
                    <a:bodyPr/>
                    <a:lstStyle/>
                    <a:p>
                      <a:endParaRPr lang="es-419" dirty="0"/>
                    </a:p>
                  </a:txBody>
                  <a:tcPr/>
                </a:tc>
                <a:tc hMerge="1">
                  <a:txBody>
                    <a:bodyPr/>
                    <a:lstStyle/>
                    <a:p>
                      <a:endParaRPr lang="es-419" dirty="0"/>
                    </a:p>
                  </a:txBody>
                  <a:tcPr/>
                </a:tc>
                <a:tc hMerge="1">
                  <a:txBody>
                    <a:bodyPr/>
                    <a:lstStyle/>
                    <a:p>
                      <a:endParaRPr lang="es-419"/>
                    </a:p>
                  </a:txBody>
                  <a:tcPr/>
                </a:tc>
                <a:extLst>
                  <a:ext uri="{0D108BD9-81ED-4DB2-BD59-A6C34878D82A}">
                    <a16:rowId xmlns:a16="http://schemas.microsoft.com/office/drawing/2014/main" val="10000"/>
                  </a:ext>
                </a:extLst>
              </a:tr>
              <a:tr h="370840">
                <a:tc>
                  <a:txBody>
                    <a:bodyPr/>
                    <a:lstStyle/>
                    <a:p>
                      <a:pPr algn="ctr"/>
                      <a:r>
                        <a:rPr lang="es-419" sz="1400" b="1" dirty="0"/>
                        <a:t>Día de la semana</a:t>
                      </a:r>
                    </a:p>
                  </a:txBody>
                  <a:tcPr/>
                </a:tc>
                <a:tc>
                  <a:txBody>
                    <a:bodyPr/>
                    <a:lstStyle/>
                    <a:p>
                      <a:pPr algn="ctr"/>
                      <a:r>
                        <a:rPr lang="es-419" sz="1400" b="1" dirty="0"/>
                        <a:t>Fecha de ocurrencia</a:t>
                      </a:r>
                    </a:p>
                  </a:txBody>
                  <a:tcPr/>
                </a:tc>
                <a:tc>
                  <a:txBody>
                    <a:bodyPr/>
                    <a:lstStyle/>
                    <a:p>
                      <a:pPr algn="ctr"/>
                      <a:r>
                        <a:rPr lang="es-419" sz="1400" b="1" dirty="0"/>
                        <a:t>Hora</a:t>
                      </a:r>
                    </a:p>
                  </a:txBody>
                  <a:tcPr/>
                </a:tc>
                <a:tc>
                  <a:txBody>
                    <a:bodyPr/>
                    <a:lstStyle/>
                    <a:p>
                      <a:pPr algn="ctr"/>
                      <a:r>
                        <a:rPr lang="es-419" sz="1400" b="1" dirty="0"/>
                        <a:t>Contrato</a:t>
                      </a:r>
                    </a:p>
                  </a:txBody>
                  <a:tcPr/>
                </a:tc>
                <a:tc>
                  <a:txBody>
                    <a:bodyPr/>
                    <a:lstStyle/>
                    <a:p>
                      <a:pPr algn="ctr"/>
                      <a:r>
                        <a:rPr lang="es-419" sz="1400" b="1" dirty="0"/>
                        <a:t>Funcionario</a:t>
                      </a:r>
                    </a:p>
                  </a:txBody>
                  <a:tcPr/>
                </a:tc>
                <a:extLst>
                  <a:ext uri="{0D108BD9-81ED-4DB2-BD59-A6C34878D82A}">
                    <a16:rowId xmlns:a16="http://schemas.microsoft.com/office/drawing/2014/main" val="10001"/>
                  </a:ext>
                </a:extLst>
              </a:tr>
              <a:tr h="416881">
                <a:tc>
                  <a:txBody>
                    <a:bodyPr/>
                    <a:lstStyle/>
                    <a:p>
                      <a:r>
                        <a:rPr lang="es-419" sz="1400" dirty="0"/>
                        <a:t>Miércoles</a:t>
                      </a:r>
                    </a:p>
                  </a:txBody>
                  <a:tcPr/>
                </a:tc>
                <a:tc>
                  <a:txBody>
                    <a:bodyPr/>
                    <a:lstStyle/>
                    <a:p>
                      <a:r>
                        <a:rPr lang="es-419" sz="1400" dirty="0"/>
                        <a:t>19/12/2026</a:t>
                      </a:r>
                    </a:p>
                  </a:txBody>
                  <a:tcPr/>
                </a:tc>
                <a:tc>
                  <a:txBody>
                    <a:bodyPr/>
                    <a:lstStyle/>
                    <a:p>
                      <a:r>
                        <a:rPr lang="es-419" sz="1400" dirty="0"/>
                        <a:t>11:00</a:t>
                      </a:r>
                    </a:p>
                  </a:txBody>
                  <a:tcPr/>
                </a:tc>
                <a:tc>
                  <a:txBody>
                    <a:bodyPr/>
                    <a:lstStyle/>
                    <a:p>
                      <a:pPr algn="ctr"/>
                      <a:r>
                        <a:rPr lang="es-419" sz="1400" dirty="0"/>
                        <a:t>Administrativo</a:t>
                      </a:r>
                    </a:p>
                  </a:txBody>
                  <a:tcPr/>
                </a:tc>
                <a:tc>
                  <a:txBody>
                    <a:bodyPr/>
                    <a:lstStyle/>
                    <a:p>
                      <a:pPr algn="ctr"/>
                      <a:r>
                        <a:rPr lang="es-419" sz="1400" dirty="0"/>
                        <a:t>Erica acosta Rodriguez</a:t>
                      </a:r>
                    </a:p>
                  </a:txBody>
                  <a:tcPr/>
                </a:tc>
                <a:extLst>
                  <a:ext uri="{0D108BD9-81ED-4DB2-BD59-A6C34878D82A}">
                    <a16:rowId xmlns:a16="http://schemas.microsoft.com/office/drawing/2014/main" val="10002"/>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148106444"/>
              </p:ext>
            </p:extLst>
          </p:nvPr>
        </p:nvGraphicFramePr>
        <p:xfrm>
          <a:off x="361582" y="2486035"/>
          <a:ext cx="4937211" cy="2226069"/>
        </p:xfrm>
        <a:graphic>
          <a:graphicData uri="http://schemas.openxmlformats.org/drawingml/2006/table">
            <a:tbl>
              <a:tblPr firstRow="1" bandRow="1">
                <a:tableStyleId>{00A15C55-8517-42AA-B614-E9B94910E393}</a:tableStyleId>
              </a:tblPr>
              <a:tblGrid>
                <a:gridCol w="2435735">
                  <a:extLst>
                    <a:ext uri="{9D8B030D-6E8A-4147-A177-3AD203B41FA5}">
                      <a16:colId xmlns:a16="http://schemas.microsoft.com/office/drawing/2014/main" val="20000"/>
                    </a:ext>
                  </a:extLst>
                </a:gridCol>
                <a:gridCol w="2501476">
                  <a:extLst>
                    <a:ext uri="{9D8B030D-6E8A-4147-A177-3AD203B41FA5}">
                      <a16:colId xmlns:a16="http://schemas.microsoft.com/office/drawing/2014/main" val="20001"/>
                    </a:ext>
                  </a:extLst>
                </a:gridCol>
              </a:tblGrid>
              <a:tr h="370840">
                <a:tc>
                  <a:txBody>
                    <a:bodyPr/>
                    <a:lstStyle/>
                    <a:p>
                      <a:r>
                        <a:rPr lang="es-419" sz="1200" dirty="0"/>
                        <a:t>CRITERIO</a:t>
                      </a:r>
                    </a:p>
                  </a:txBody>
                  <a:tcPr/>
                </a:tc>
                <a:tc>
                  <a:txBody>
                    <a:bodyPr/>
                    <a:lstStyle/>
                    <a:p>
                      <a:r>
                        <a:rPr lang="es-419" sz="1200" dirty="0"/>
                        <a:t>DESCRIPCIÓN</a:t>
                      </a:r>
                    </a:p>
                  </a:txBody>
                  <a:tcPr/>
                </a:tc>
                <a:extLst>
                  <a:ext uri="{0D108BD9-81ED-4DB2-BD59-A6C34878D82A}">
                    <a16:rowId xmlns:a16="http://schemas.microsoft.com/office/drawing/2014/main" val="10000"/>
                  </a:ext>
                </a:extLst>
              </a:tr>
              <a:tr h="370840">
                <a:tc>
                  <a:txBody>
                    <a:bodyPr/>
                    <a:lstStyle/>
                    <a:p>
                      <a:r>
                        <a:rPr lang="es-419" sz="1100" dirty="0"/>
                        <a:t>TIPO DE LESIÓN</a:t>
                      </a:r>
                    </a:p>
                  </a:txBody>
                  <a:tcPr/>
                </a:tc>
                <a:tc>
                  <a:txBody>
                    <a:bodyPr/>
                    <a:lstStyle/>
                    <a:p>
                      <a:r>
                        <a:rPr lang="es-419" sz="1600" dirty="0"/>
                        <a:t>Caída </a:t>
                      </a:r>
                    </a:p>
                  </a:txBody>
                  <a:tcPr/>
                </a:tc>
                <a:extLst>
                  <a:ext uri="{0D108BD9-81ED-4DB2-BD59-A6C34878D82A}">
                    <a16:rowId xmlns:a16="http://schemas.microsoft.com/office/drawing/2014/main" val="10001"/>
                  </a:ext>
                </a:extLst>
              </a:tr>
              <a:tr h="370840">
                <a:tc>
                  <a:txBody>
                    <a:bodyPr/>
                    <a:lstStyle/>
                    <a:p>
                      <a:r>
                        <a:rPr lang="es-419" sz="1100" dirty="0"/>
                        <a:t>PARTE DEL CUERPO AFECTADA</a:t>
                      </a:r>
                    </a:p>
                  </a:txBody>
                  <a:tcPr/>
                </a:tc>
                <a:tc>
                  <a:txBody>
                    <a:bodyPr/>
                    <a:lstStyle/>
                    <a:p>
                      <a:r>
                        <a:rPr lang="es-419" sz="1600" dirty="0"/>
                        <a:t>Brazo derecho</a:t>
                      </a:r>
                    </a:p>
                  </a:txBody>
                  <a:tcPr/>
                </a:tc>
                <a:extLst>
                  <a:ext uri="{0D108BD9-81ED-4DB2-BD59-A6C34878D82A}">
                    <a16:rowId xmlns:a16="http://schemas.microsoft.com/office/drawing/2014/main" val="10002"/>
                  </a:ext>
                </a:extLst>
              </a:tr>
              <a:tr h="370840">
                <a:tc>
                  <a:txBody>
                    <a:bodyPr/>
                    <a:lstStyle/>
                    <a:p>
                      <a:r>
                        <a:rPr lang="es-419" sz="1100" dirty="0"/>
                        <a:t>MECANISMO O FORMA DEL ACCIDENTE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600" dirty="0"/>
                        <a:t>Choques o golpes</a:t>
                      </a:r>
                    </a:p>
                  </a:txBody>
                  <a:tcPr/>
                </a:tc>
                <a:extLst>
                  <a:ext uri="{0D108BD9-81ED-4DB2-BD59-A6C34878D82A}">
                    <a16:rowId xmlns:a16="http://schemas.microsoft.com/office/drawing/2014/main" val="10003"/>
                  </a:ext>
                </a:extLst>
              </a:tr>
              <a:tr h="371869">
                <a:tc>
                  <a:txBody>
                    <a:bodyPr/>
                    <a:lstStyle/>
                    <a:p>
                      <a:r>
                        <a:rPr lang="es-419" sz="1100" dirty="0"/>
                        <a:t>AGENTE DEL ACCIDENTE</a:t>
                      </a:r>
                    </a:p>
                  </a:txBody>
                  <a:tcPr/>
                </a:tc>
                <a:tc>
                  <a:txBody>
                    <a:bodyPr/>
                    <a:lstStyle/>
                    <a:p>
                      <a:r>
                        <a:rPr lang="es-419" sz="1600" dirty="0"/>
                        <a:t>Ambiente de trabajo</a:t>
                      </a:r>
                    </a:p>
                  </a:txBody>
                  <a:tcPr/>
                </a:tc>
                <a:extLst>
                  <a:ext uri="{0D108BD9-81ED-4DB2-BD59-A6C34878D82A}">
                    <a16:rowId xmlns:a16="http://schemas.microsoft.com/office/drawing/2014/main" val="10004"/>
                  </a:ext>
                </a:extLst>
              </a:tr>
              <a:tr h="370840">
                <a:tc>
                  <a:txBody>
                    <a:bodyPr/>
                    <a:lstStyle/>
                    <a:p>
                      <a:r>
                        <a:rPr lang="es-419" sz="1100" dirty="0"/>
                        <a:t>SITIO DONDE OCURRIO EL ACCIDENTE</a:t>
                      </a:r>
                    </a:p>
                  </a:txBody>
                  <a:tcPr/>
                </a:tc>
                <a:tc>
                  <a:txBody>
                    <a:bodyPr/>
                    <a:lstStyle/>
                    <a:p>
                      <a:pPr marL="0" algn="l" defTabSz="914400" rtl="0" eaLnBrk="1" latinLnBrk="0" hangingPunct="1"/>
                      <a:r>
                        <a:rPr lang="es-419" sz="1600" kern="1200" dirty="0">
                          <a:solidFill>
                            <a:schemeClr val="dk1"/>
                          </a:solidFill>
                          <a:latin typeface="+mn-lt"/>
                          <a:ea typeface="+mn-ea"/>
                          <a:cs typeface="+mn-cs"/>
                        </a:rPr>
                        <a:t>Se de administrativa</a:t>
                      </a:r>
                    </a:p>
                  </a:txBody>
                  <a:tcPr/>
                </a:tc>
                <a:extLst>
                  <a:ext uri="{0D108BD9-81ED-4DB2-BD59-A6C34878D82A}">
                    <a16:rowId xmlns:a16="http://schemas.microsoft.com/office/drawing/2014/main" val="10005"/>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022625736"/>
              </p:ext>
            </p:extLst>
          </p:nvPr>
        </p:nvGraphicFramePr>
        <p:xfrm>
          <a:off x="5463056" y="2698903"/>
          <a:ext cx="6564187" cy="944880"/>
        </p:xfrm>
        <a:graphic>
          <a:graphicData uri="http://schemas.openxmlformats.org/drawingml/2006/table">
            <a:tbl>
              <a:tblPr firstRow="1" bandRow="1">
                <a:tableStyleId>{5C22544A-7EE6-4342-B048-85BDC9FD1C3A}</a:tableStyleId>
              </a:tblPr>
              <a:tblGrid>
                <a:gridCol w="978422">
                  <a:extLst>
                    <a:ext uri="{9D8B030D-6E8A-4147-A177-3AD203B41FA5}">
                      <a16:colId xmlns:a16="http://schemas.microsoft.com/office/drawing/2014/main" val="20000"/>
                    </a:ext>
                  </a:extLst>
                </a:gridCol>
                <a:gridCol w="5585765">
                  <a:extLst>
                    <a:ext uri="{9D8B030D-6E8A-4147-A177-3AD203B41FA5}">
                      <a16:colId xmlns:a16="http://schemas.microsoft.com/office/drawing/2014/main" val="20001"/>
                    </a:ext>
                  </a:extLst>
                </a:gridCol>
              </a:tblGrid>
              <a:tr h="928487">
                <a:tc>
                  <a:txBody>
                    <a:bodyPr/>
                    <a:lstStyle/>
                    <a:p>
                      <a:endParaRPr lang="es-419" sz="1400" dirty="0"/>
                    </a:p>
                    <a:p>
                      <a:r>
                        <a:rPr lang="es-419" sz="1400" dirty="0"/>
                        <a:t>¿QUÉ PASO?</a:t>
                      </a:r>
                    </a:p>
                    <a:p>
                      <a:endParaRPr lang="es-419" sz="1400" dirty="0"/>
                    </a:p>
                  </a:txBody>
                  <a:tcPr/>
                </a:tc>
                <a:tc>
                  <a:txBody>
                    <a:bodyPr/>
                    <a:lstStyle/>
                    <a:p>
                      <a:r>
                        <a:rPr lang="es-ES" sz="1400" dirty="0"/>
                        <a:t>Al estar desplazándose por las instalaciones de la empresa, al intentar subir un escalón, le gano el cuerpo causándole caída, para evitar golpearse la cara puso el brazo derecho  como palanca</a:t>
                      </a:r>
                      <a:endParaRPr lang="es-419" sz="1400" dirty="0"/>
                    </a:p>
                  </a:txBody>
                  <a:tcPr/>
                </a:tc>
                <a:extLst>
                  <a:ext uri="{0D108BD9-81ED-4DB2-BD59-A6C34878D82A}">
                    <a16:rowId xmlns:a16="http://schemas.microsoft.com/office/drawing/2014/main" val="10000"/>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2344740156"/>
              </p:ext>
            </p:extLst>
          </p:nvPr>
        </p:nvGraphicFramePr>
        <p:xfrm>
          <a:off x="381318" y="4830610"/>
          <a:ext cx="4937210" cy="1407160"/>
        </p:xfrm>
        <a:graphic>
          <a:graphicData uri="http://schemas.openxmlformats.org/drawingml/2006/table">
            <a:tbl>
              <a:tblPr firstRow="1" bandRow="1">
                <a:tableStyleId>{00A15C55-8517-42AA-B614-E9B94910E393}</a:tableStyleId>
              </a:tblPr>
              <a:tblGrid>
                <a:gridCol w="1042523">
                  <a:extLst>
                    <a:ext uri="{9D8B030D-6E8A-4147-A177-3AD203B41FA5}">
                      <a16:colId xmlns:a16="http://schemas.microsoft.com/office/drawing/2014/main" val="20000"/>
                    </a:ext>
                  </a:extLst>
                </a:gridCol>
                <a:gridCol w="3894687">
                  <a:extLst>
                    <a:ext uri="{9D8B030D-6E8A-4147-A177-3AD203B41FA5}">
                      <a16:colId xmlns:a16="http://schemas.microsoft.com/office/drawing/2014/main" val="20001"/>
                    </a:ext>
                  </a:extLst>
                </a:gridCol>
              </a:tblGrid>
              <a:tr h="1407160">
                <a:tc>
                  <a:txBody>
                    <a:bodyPr/>
                    <a:lstStyle/>
                    <a:p>
                      <a:endParaRPr lang="es-419" sz="1200" dirty="0"/>
                    </a:p>
                    <a:p>
                      <a:endParaRPr lang="es-419" sz="1200" dirty="0"/>
                    </a:p>
                    <a:p>
                      <a:endParaRPr lang="es-419" sz="1200" dirty="0"/>
                    </a:p>
                    <a:p>
                      <a:r>
                        <a:rPr lang="es-419" sz="1200" dirty="0"/>
                        <a:t>LECCIÓN APRENDIDA</a:t>
                      </a:r>
                    </a:p>
                  </a:txBody>
                  <a:tcPr/>
                </a:tc>
                <a:tc>
                  <a:txBody>
                    <a:bodyPr/>
                    <a:lstStyle/>
                    <a:p>
                      <a:pPr marL="342900" indent="-342900" algn="just">
                        <a:buAutoNum type="arabicPeriod"/>
                      </a:pPr>
                      <a:r>
                        <a:rPr lang="es-419" sz="1400" b="1" kern="1200" dirty="0">
                          <a:solidFill>
                            <a:schemeClr val="lt1"/>
                          </a:solidFill>
                          <a:latin typeface="+mn-lt"/>
                          <a:ea typeface="+mn-ea"/>
                          <a:cs typeface="+mn-cs"/>
                        </a:rPr>
                        <a:t>Prestar atención a las condiciones del entorno laboral</a:t>
                      </a:r>
                    </a:p>
                    <a:p>
                      <a:pPr marL="342900" indent="-342900" algn="just">
                        <a:buAutoNum type="arabicPeriod"/>
                      </a:pPr>
                      <a:endParaRPr lang="es-419" sz="1400" b="1" kern="1200" dirty="0">
                        <a:solidFill>
                          <a:schemeClr val="lt1"/>
                        </a:solidFill>
                        <a:latin typeface="+mn-lt"/>
                        <a:ea typeface="+mn-ea"/>
                        <a:cs typeface="+mn-cs"/>
                      </a:endParaRPr>
                    </a:p>
                    <a:p>
                      <a:pPr marL="0" indent="0" algn="just">
                        <a:buNone/>
                      </a:pPr>
                      <a:r>
                        <a:rPr lang="es-419" sz="1400" b="1" kern="1200" baseline="0" dirty="0">
                          <a:solidFill>
                            <a:schemeClr val="lt1"/>
                          </a:solidFill>
                          <a:latin typeface="+mn-lt"/>
                          <a:ea typeface="+mn-ea"/>
                          <a:cs typeface="+mn-cs"/>
                        </a:rPr>
                        <a:t>2. Identificar los riesgo existentes</a:t>
                      </a:r>
                    </a:p>
                    <a:p>
                      <a:pPr algn="just"/>
                      <a:endParaRPr lang="es-419" sz="1400" b="1" kern="1200" baseline="0" dirty="0">
                        <a:solidFill>
                          <a:schemeClr val="lt1"/>
                        </a:solidFill>
                        <a:latin typeface="+mn-lt"/>
                        <a:ea typeface="+mn-ea"/>
                        <a:cs typeface="+mn-cs"/>
                      </a:endParaRPr>
                    </a:p>
                    <a:p>
                      <a:pPr algn="just"/>
                      <a:endParaRPr lang="es-419" sz="1400" b="1" kern="1200" baseline="0" dirty="0">
                        <a:solidFill>
                          <a:schemeClr val="lt1"/>
                        </a:solidFill>
                        <a:latin typeface="+mn-lt"/>
                        <a:ea typeface="+mn-ea"/>
                        <a:cs typeface="+mn-cs"/>
                      </a:endParaRPr>
                    </a:p>
                  </a:txBody>
                  <a:tcPr/>
                </a:tc>
                <a:extLst>
                  <a:ext uri="{0D108BD9-81ED-4DB2-BD59-A6C34878D82A}">
                    <a16:rowId xmlns:a16="http://schemas.microsoft.com/office/drawing/2014/main" val="10000"/>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3011757096"/>
              </p:ext>
            </p:extLst>
          </p:nvPr>
        </p:nvGraphicFramePr>
        <p:xfrm>
          <a:off x="5394688" y="4455432"/>
          <a:ext cx="6564188" cy="2011680"/>
        </p:xfrm>
        <a:graphic>
          <a:graphicData uri="http://schemas.openxmlformats.org/drawingml/2006/table">
            <a:tbl>
              <a:tblPr firstRow="1" bandRow="1">
                <a:tableStyleId>{5C22544A-7EE6-4342-B048-85BDC9FD1C3A}</a:tableStyleId>
              </a:tblPr>
              <a:tblGrid>
                <a:gridCol w="1211209">
                  <a:extLst>
                    <a:ext uri="{9D8B030D-6E8A-4147-A177-3AD203B41FA5}">
                      <a16:colId xmlns:a16="http://schemas.microsoft.com/office/drawing/2014/main" val="20000"/>
                    </a:ext>
                  </a:extLst>
                </a:gridCol>
                <a:gridCol w="5352979">
                  <a:extLst>
                    <a:ext uri="{9D8B030D-6E8A-4147-A177-3AD203B41FA5}">
                      <a16:colId xmlns:a16="http://schemas.microsoft.com/office/drawing/2014/main" val="20001"/>
                    </a:ext>
                  </a:extLst>
                </a:gridCol>
              </a:tblGrid>
              <a:tr h="2011680">
                <a:tc>
                  <a:txBody>
                    <a:bodyPr/>
                    <a:lstStyle/>
                    <a:p>
                      <a:endParaRPr lang="es-419" sz="1400" dirty="0"/>
                    </a:p>
                    <a:p>
                      <a:endParaRPr lang="es-419" sz="1400" dirty="0"/>
                    </a:p>
                    <a:p>
                      <a:r>
                        <a:rPr lang="es-419" sz="1400" dirty="0"/>
                        <a:t>Lesión sufrida por el colaborador y sitio del accidente</a:t>
                      </a:r>
                    </a:p>
                    <a:p>
                      <a:endParaRPr lang="es-419" sz="1400" dirty="0"/>
                    </a:p>
                    <a:p>
                      <a:endParaRPr lang="es-419" sz="1400" dirty="0"/>
                    </a:p>
                  </a:txBody>
                  <a:tcPr/>
                </a:tc>
                <a:tc>
                  <a:txBody>
                    <a:bodyPr/>
                    <a:lstStyle/>
                    <a:p>
                      <a:endParaRPr lang="es-419" sz="1400" dirty="0"/>
                    </a:p>
                  </a:txBody>
                  <a:tcPr/>
                </a:tc>
                <a:extLst>
                  <a:ext uri="{0D108BD9-81ED-4DB2-BD59-A6C34878D82A}">
                    <a16:rowId xmlns:a16="http://schemas.microsoft.com/office/drawing/2014/main" val="10000"/>
                  </a:ext>
                </a:extLst>
              </a:tr>
            </a:tbl>
          </a:graphicData>
        </a:graphic>
      </p:graphicFrame>
      <p:sp>
        <p:nvSpPr>
          <p:cNvPr id="13" name="Rectángulo 12"/>
          <p:cNvSpPr/>
          <p:nvPr/>
        </p:nvSpPr>
        <p:spPr>
          <a:xfrm>
            <a:off x="9217047" y="801888"/>
            <a:ext cx="1820562" cy="171912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3" name="Imagen 2" descr="Mujer sonriendo para la cámara delante de una pared blanca&#10;&#10;Descripción generada automáticamente">
            <a:extLst>
              <a:ext uri="{FF2B5EF4-FFF2-40B4-BE49-F238E27FC236}">
                <a16:creationId xmlns:a16="http://schemas.microsoft.com/office/drawing/2014/main" id="{200E1F37-2B20-50EE-43BE-A32667C17A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2325" y="1061299"/>
            <a:ext cx="1339970" cy="1004978"/>
          </a:xfrm>
          <a:prstGeom prst="rect">
            <a:avLst/>
          </a:prstGeom>
        </p:spPr>
      </p:pic>
      <p:pic>
        <p:nvPicPr>
          <p:cNvPr id="15" name="Imagen 14">
            <a:extLst>
              <a:ext uri="{FF2B5EF4-FFF2-40B4-BE49-F238E27FC236}">
                <a16:creationId xmlns:a16="http://schemas.microsoft.com/office/drawing/2014/main" id="{65B2EE7A-E53C-3EF8-7E50-38413C43926C}"/>
              </a:ext>
            </a:extLst>
          </p:cNvPr>
          <p:cNvPicPr>
            <a:picLocks noChangeAspect="1"/>
          </p:cNvPicPr>
          <p:nvPr/>
        </p:nvPicPr>
        <p:blipFill>
          <a:blip r:embed="rId4"/>
          <a:stretch>
            <a:fillRect/>
          </a:stretch>
        </p:blipFill>
        <p:spPr>
          <a:xfrm>
            <a:off x="6766323" y="4580778"/>
            <a:ext cx="1247617" cy="1656992"/>
          </a:xfrm>
          <a:prstGeom prst="rect">
            <a:avLst/>
          </a:prstGeom>
        </p:spPr>
      </p:pic>
      <p:pic>
        <p:nvPicPr>
          <p:cNvPr id="16" name="Imagen 15">
            <a:extLst>
              <a:ext uri="{FF2B5EF4-FFF2-40B4-BE49-F238E27FC236}">
                <a16:creationId xmlns:a16="http://schemas.microsoft.com/office/drawing/2014/main" id="{221070C8-524A-3DB6-A15C-068FA7FF7B59}"/>
              </a:ext>
            </a:extLst>
          </p:cNvPr>
          <p:cNvPicPr>
            <a:picLocks noChangeAspect="1"/>
          </p:cNvPicPr>
          <p:nvPr/>
        </p:nvPicPr>
        <p:blipFill>
          <a:blip r:embed="rId5"/>
          <a:stretch>
            <a:fillRect/>
          </a:stretch>
        </p:blipFill>
        <p:spPr>
          <a:xfrm>
            <a:off x="8509905" y="4675151"/>
            <a:ext cx="2262390" cy="1703447"/>
          </a:xfrm>
          <a:prstGeom prst="rect">
            <a:avLst/>
          </a:prstGeom>
        </p:spPr>
      </p:pic>
    </p:spTree>
    <p:extLst>
      <p:ext uri="{BB962C8B-B14F-4D97-AF65-F5344CB8AC3E}">
        <p14:creationId xmlns:p14="http://schemas.microsoft.com/office/powerpoint/2010/main" val="3047939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CF3DD-2648-713F-66C4-9939E5ECFB4F}"/>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F56619DB-A3A7-D19A-64E9-06B9E0CFF5B4}"/>
              </a:ext>
            </a:extLst>
          </p:cNvPr>
          <p:cNvPicPr>
            <a:picLocks noChangeAspect="1"/>
          </p:cNvPicPr>
          <p:nvPr/>
        </p:nvPicPr>
        <p:blipFill rotWithShape="1">
          <a:blip r:embed="rId2"/>
          <a:srcRect l="3126" t="2850" r="63851" b="74156"/>
          <a:stretch/>
        </p:blipFill>
        <p:spPr>
          <a:xfrm>
            <a:off x="0" y="65035"/>
            <a:ext cx="1919416" cy="846908"/>
          </a:xfrm>
          <a:prstGeom prst="rect">
            <a:avLst/>
          </a:prstGeom>
        </p:spPr>
      </p:pic>
      <p:sp>
        <p:nvSpPr>
          <p:cNvPr id="5" name="Rectángulo 4">
            <a:extLst>
              <a:ext uri="{FF2B5EF4-FFF2-40B4-BE49-F238E27FC236}">
                <a16:creationId xmlns:a16="http://schemas.microsoft.com/office/drawing/2014/main" id="{2A6ED473-FAB4-554E-7C4D-674FED3D6EAB}"/>
              </a:ext>
            </a:extLst>
          </p:cNvPr>
          <p:cNvSpPr/>
          <p:nvPr/>
        </p:nvSpPr>
        <p:spPr>
          <a:xfrm>
            <a:off x="1859006" y="-15919"/>
            <a:ext cx="7573319" cy="1077218"/>
          </a:xfrm>
          <a:prstGeom prst="rect">
            <a:avLst/>
          </a:prstGeom>
          <a:noFill/>
        </p:spPr>
        <p:txBody>
          <a:bodyPr wrap="square" lIns="91440" tIns="45720" rIns="91440" bIns="45720">
            <a:spAutoFit/>
          </a:bodyPr>
          <a:lstStyle/>
          <a:p>
            <a:pPr algn="ctr"/>
            <a:r>
              <a:rPr lang="es-ES" sz="3200" b="0" cap="none" spc="0" dirty="0">
                <a:ln w="0"/>
                <a:solidFill>
                  <a:schemeClr val="accent1"/>
                </a:solidFill>
                <a:effectLst>
                  <a:outerShdw blurRad="38100" dist="25400" dir="5400000" algn="ctr" rotWithShape="0">
                    <a:srgbClr val="6E747A">
                      <a:alpha val="43000"/>
                    </a:srgbClr>
                  </a:outerShdw>
                </a:effectLst>
              </a:rPr>
              <a:t>LECCIONES APRENDIDAS POR ACCIDENTE DE TRABAJO SEPTIEMBRE 2025</a:t>
            </a:r>
            <a:r>
              <a:rPr lang="es-ES" sz="3200" dirty="0">
                <a:ln w="0"/>
                <a:solidFill>
                  <a:schemeClr val="accent1"/>
                </a:solidFill>
                <a:effectLst>
                  <a:outerShdw blurRad="38100" dist="25400" dir="5400000" algn="ctr" rotWithShape="0">
                    <a:srgbClr val="6E747A">
                      <a:alpha val="43000"/>
                    </a:srgbClr>
                  </a:outerShdw>
                </a:effectLst>
              </a:rPr>
              <a:t> – ENERO 2026</a:t>
            </a:r>
            <a:endParaRPr lang="es-ES" sz="3200" b="0" cap="none" spc="0" dirty="0">
              <a:ln w="0"/>
              <a:solidFill>
                <a:schemeClr val="accent1"/>
              </a:solidFill>
              <a:effectLst>
                <a:outerShdw blurRad="38100" dist="25400" dir="5400000" algn="ctr" rotWithShape="0">
                  <a:srgbClr val="6E747A">
                    <a:alpha val="43000"/>
                  </a:srgbClr>
                </a:outerShdw>
              </a:effectLst>
            </a:endParaRPr>
          </a:p>
        </p:txBody>
      </p:sp>
      <p:graphicFrame>
        <p:nvGraphicFramePr>
          <p:cNvPr id="6" name="Tabla 5">
            <a:extLst>
              <a:ext uri="{FF2B5EF4-FFF2-40B4-BE49-F238E27FC236}">
                <a16:creationId xmlns:a16="http://schemas.microsoft.com/office/drawing/2014/main" id="{94E7716F-4E7C-605F-008E-901227B9C1D9}"/>
              </a:ext>
            </a:extLst>
          </p:cNvPr>
          <p:cNvGraphicFramePr>
            <a:graphicFrameLocks noGrp="1"/>
          </p:cNvGraphicFramePr>
          <p:nvPr>
            <p:extLst>
              <p:ext uri="{D42A27DB-BD31-4B8C-83A1-F6EECF244321}">
                <p14:modId xmlns:p14="http://schemas.microsoft.com/office/powerpoint/2010/main" val="1773242016"/>
              </p:ext>
            </p:extLst>
          </p:nvPr>
        </p:nvGraphicFramePr>
        <p:xfrm>
          <a:off x="1224692" y="995409"/>
          <a:ext cx="7210854" cy="1305881"/>
        </p:xfrm>
        <a:graphic>
          <a:graphicData uri="http://schemas.openxmlformats.org/drawingml/2006/table">
            <a:tbl>
              <a:tblPr firstRow="1" bandRow="1">
                <a:tableStyleId>{5C22544A-7EE6-4342-B048-85BDC9FD1C3A}</a:tableStyleId>
              </a:tblPr>
              <a:tblGrid>
                <a:gridCol w="917146">
                  <a:extLst>
                    <a:ext uri="{9D8B030D-6E8A-4147-A177-3AD203B41FA5}">
                      <a16:colId xmlns:a16="http://schemas.microsoft.com/office/drawing/2014/main" val="20000"/>
                    </a:ext>
                  </a:extLst>
                </a:gridCol>
                <a:gridCol w="1136821">
                  <a:extLst>
                    <a:ext uri="{9D8B030D-6E8A-4147-A177-3AD203B41FA5}">
                      <a16:colId xmlns:a16="http://schemas.microsoft.com/office/drawing/2014/main" val="20001"/>
                    </a:ext>
                  </a:extLst>
                </a:gridCol>
                <a:gridCol w="601363">
                  <a:extLst>
                    <a:ext uri="{9D8B030D-6E8A-4147-A177-3AD203B41FA5}">
                      <a16:colId xmlns:a16="http://schemas.microsoft.com/office/drawing/2014/main" val="20002"/>
                    </a:ext>
                  </a:extLst>
                </a:gridCol>
                <a:gridCol w="1853513">
                  <a:extLst>
                    <a:ext uri="{9D8B030D-6E8A-4147-A177-3AD203B41FA5}">
                      <a16:colId xmlns:a16="http://schemas.microsoft.com/office/drawing/2014/main" val="20003"/>
                    </a:ext>
                  </a:extLst>
                </a:gridCol>
                <a:gridCol w="2702011">
                  <a:extLst>
                    <a:ext uri="{9D8B030D-6E8A-4147-A177-3AD203B41FA5}">
                      <a16:colId xmlns:a16="http://schemas.microsoft.com/office/drawing/2014/main" val="20004"/>
                    </a:ext>
                  </a:extLst>
                </a:gridCol>
              </a:tblGrid>
              <a:tr h="370840">
                <a:tc gridSpan="5">
                  <a:txBody>
                    <a:bodyPr/>
                    <a:lstStyle/>
                    <a:p>
                      <a:r>
                        <a:rPr lang="es-419" sz="1400" dirty="0"/>
                        <a:t>Datos</a:t>
                      </a:r>
                      <a:r>
                        <a:rPr lang="es-419" sz="1400" baseline="0" dirty="0"/>
                        <a:t> del accidente</a:t>
                      </a:r>
                      <a:endParaRPr lang="es-419" sz="1400" dirty="0"/>
                    </a:p>
                  </a:txBody>
                  <a:tcPr/>
                </a:tc>
                <a:tc hMerge="1">
                  <a:txBody>
                    <a:bodyPr/>
                    <a:lstStyle/>
                    <a:p>
                      <a:endParaRPr lang="es-419" dirty="0"/>
                    </a:p>
                  </a:txBody>
                  <a:tcPr/>
                </a:tc>
                <a:tc hMerge="1">
                  <a:txBody>
                    <a:bodyPr/>
                    <a:lstStyle/>
                    <a:p>
                      <a:endParaRPr lang="es-419" dirty="0"/>
                    </a:p>
                  </a:txBody>
                  <a:tcPr/>
                </a:tc>
                <a:tc hMerge="1">
                  <a:txBody>
                    <a:bodyPr/>
                    <a:lstStyle/>
                    <a:p>
                      <a:endParaRPr lang="es-419" dirty="0"/>
                    </a:p>
                  </a:txBody>
                  <a:tcPr/>
                </a:tc>
                <a:tc hMerge="1">
                  <a:txBody>
                    <a:bodyPr/>
                    <a:lstStyle/>
                    <a:p>
                      <a:endParaRPr lang="es-419"/>
                    </a:p>
                  </a:txBody>
                  <a:tcPr/>
                </a:tc>
                <a:extLst>
                  <a:ext uri="{0D108BD9-81ED-4DB2-BD59-A6C34878D82A}">
                    <a16:rowId xmlns:a16="http://schemas.microsoft.com/office/drawing/2014/main" val="10000"/>
                  </a:ext>
                </a:extLst>
              </a:tr>
              <a:tr h="370840">
                <a:tc>
                  <a:txBody>
                    <a:bodyPr/>
                    <a:lstStyle/>
                    <a:p>
                      <a:pPr algn="ctr"/>
                      <a:r>
                        <a:rPr lang="es-419" sz="1400" b="1" dirty="0"/>
                        <a:t>Día de la semana</a:t>
                      </a:r>
                    </a:p>
                  </a:txBody>
                  <a:tcPr/>
                </a:tc>
                <a:tc>
                  <a:txBody>
                    <a:bodyPr/>
                    <a:lstStyle/>
                    <a:p>
                      <a:pPr algn="ctr"/>
                      <a:r>
                        <a:rPr lang="es-419" sz="1400" b="1" dirty="0"/>
                        <a:t>Fecha de ocurrencia</a:t>
                      </a:r>
                    </a:p>
                  </a:txBody>
                  <a:tcPr/>
                </a:tc>
                <a:tc>
                  <a:txBody>
                    <a:bodyPr/>
                    <a:lstStyle/>
                    <a:p>
                      <a:pPr algn="ctr"/>
                      <a:r>
                        <a:rPr lang="es-419" sz="1400" b="1" dirty="0"/>
                        <a:t>Hora</a:t>
                      </a:r>
                    </a:p>
                  </a:txBody>
                  <a:tcPr/>
                </a:tc>
                <a:tc>
                  <a:txBody>
                    <a:bodyPr/>
                    <a:lstStyle/>
                    <a:p>
                      <a:pPr algn="ctr"/>
                      <a:r>
                        <a:rPr lang="es-419" sz="1400" b="1" dirty="0"/>
                        <a:t>Contrato</a:t>
                      </a:r>
                    </a:p>
                  </a:txBody>
                  <a:tcPr/>
                </a:tc>
                <a:tc>
                  <a:txBody>
                    <a:bodyPr/>
                    <a:lstStyle/>
                    <a:p>
                      <a:pPr algn="ctr"/>
                      <a:r>
                        <a:rPr lang="es-419" sz="1400" b="1" dirty="0"/>
                        <a:t>Funcionario</a:t>
                      </a:r>
                    </a:p>
                  </a:txBody>
                  <a:tcPr/>
                </a:tc>
                <a:extLst>
                  <a:ext uri="{0D108BD9-81ED-4DB2-BD59-A6C34878D82A}">
                    <a16:rowId xmlns:a16="http://schemas.microsoft.com/office/drawing/2014/main" val="10001"/>
                  </a:ext>
                </a:extLst>
              </a:tr>
              <a:tr h="416881">
                <a:tc>
                  <a:txBody>
                    <a:bodyPr/>
                    <a:lstStyle/>
                    <a:p>
                      <a:r>
                        <a:rPr lang="es-419" sz="1400" dirty="0"/>
                        <a:t>Jueves </a:t>
                      </a:r>
                    </a:p>
                  </a:txBody>
                  <a:tcPr/>
                </a:tc>
                <a:tc>
                  <a:txBody>
                    <a:bodyPr/>
                    <a:lstStyle/>
                    <a:p>
                      <a:r>
                        <a:rPr lang="es-419" sz="1400" dirty="0"/>
                        <a:t>18/12/2025</a:t>
                      </a:r>
                    </a:p>
                  </a:txBody>
                  <a:tcPr/>
                </a:tc>
                <a:tc>
                  <a:txBody>
                    <a:bodyPr/>
                    <a:lstStyle/>
                    <a:p>
                      <a:r>
                        <a:rPr lang="es-419" sz="1400" dirty="0"/>
                        <a:t>17:05</a:t>
                      </a:r>
                    </a:p>
                  </a:txBody>
                  <a:tcPr/>
                </a:tc>
                <a:tc>
                  <a:txBody>
                    <a:bodyPr/>
                    <a:lstStyle/>
                    <a:p>
                      <a:pPr algn="ctr"/>
                      <a:r>
                        <a:rPr lang="es-419" sz="1400" dirty="0"/>
                        <a:t>Palma Real</a:t>
                      </a:r>
                    </a:p>
                  </a:txBody>
                  <a:tcPr/>
                </a:tc>
                <a:tc>
                  <a:txBody>
                    <a:bodyPr/>
                    <a:lstStyle/>
                    <a:p>
                      <a:pPr algn="ctr"/>
                      <a:r>
                        <a:rPr lang="es-419" sz="1400" dirty="0"/>
                        <a:t>Erika Rodriguez Mendoza</a:t>
                      </a:r>
                    </a:p>
                  </a:txBody>
                  <a:tcPr/>
                </a:tc>
                <a:extLst>
                  <a:ext uri="{0D108BD9-81ED-4DB2-BD59-A6C34878D82A}">
                    <a16:rowId xmlns:a16="http://schemas.microsoft.com/office/drawing/2014/main" val="10002"/>
                  </a:ext>
                </a:extLst>
              </a:tr>
            </a:tbl>
          </a:graphicData>
        </a:graphic>
      </p:graphicFrame>
      <p:graphicFrame>
        <p:nvGraphicFramePr>
          <p:cNvPr id="7" name="Tabla 6">
            <a:extLst>
              <a:ext uri="{FF2B5EF4-FFF2-40B4-BE49-F238E27FC236}">
                <a16:creationId xmlns:a16="http://schemas.microsoft.com/office/drawing/2014/main" id="{3E6EBCDD-8676-75C7-FD92-17B2DE8FDCD0}"/>
              </a:ext>
            </a:extLst>
          </p:cNvPr>
          <p:cNvGraphicFramePr>
            <a:graphicFrameLocks noGrp="1"/>
          </p:cNvGraphicFramePr>
          <p:nvPr>
            <p:extLst>
              <p:ext uri="{D42A27DB-BD31-4B8C-83A1-F6EECF244321}">
                <p14:modId xmlns:p14="http://schemas.microsoft.com/office/powerpoint/2010/main" val="1176923963"/>
              </p:ext>
            </p:extLst>
          </p:nvPr>
        </p:nvGraphicFramePr>
        <p:xfrm>
          <a:off x="361582" y="2486035"/>
          <a:ext cx="5101474" cy="2434349"/>
        </p:xfrm>
        <a:graphic>
          <a:graphicData uri="http://schemas.openxmlformats.org/drawingml/2006/table">
            <a:tbl>
              <a:tblPr firstRow="1" bandRow="1">
                <a:tableStyleId>{00A15C55-8517-42AA-B614-E9B94910E393}</a:tableStyleId>
              </a:tblPr>
              <a:tblGrid>
                <a:gridCol w="2516773">
                  <a:extLst>
                    <a:ext uri="{9D8B030D-6E8A-4147-A177-3AD203B41FA5}">
                      <a16:colId xmlns:a16="http://schemas.microsoft.com/office/drawing/2014/main" val="20000"/>
                    </a:ext>
                  </a:extLst>
                </a:gridCol>
                <a:gridCol w="2584701">
                  <a:extLst>
                    <a:ext uri="{9D8B030D-6E8A-4147-A177-3AD203B41FA5}">
                      <a16:colId xmlns:a16="http://schemas.microsoft.com/office/drawing/2014/main" val="20001"/>
                    </a:ext>
                  </a:extLst>
                </a:gridCol>
              </a:tblGrid>
              <a:tr h="370840">
                <a:tc>
                  <a:txBody>
                    <a:bodyPr/>
                    <a:lstStyle/>
                    <a:p>
                      <a:r>
                        <a:rPr lang="es-419" sz="1200" dirty="0"/>
                        <a:t>CRITERIO</a:t>
                      </a:r>
                    </a:p>
                  </a:txBody>
                  <a:tcPr/>
                </a:tc>
                <a:tc>
                  <a:txBody>
                    <a:bodyPr/>
                    <a:lstStyle/>
                    <a:p>
                      <a:r>
                        <a:rPr lang="es-419" sz="1200" dirty="0"/>
                        <a:t>DESCRIPCIÓN</a:t>
                      </a:r>
                    </a:p>
                  </a:txBody>
                  <a:tcPr/>
                </a:tc>
                <a:extLst>
                  <a:ext uri="{0D108BD9-81ED-4DB2-BD59-A6C34878D82A}">
                    <a16:rowId xmlns:a16="http://schemas.microsoft.com/office/drawing/2014/main" val="10000"/>
                  </a:ext>
                </a:extLst>
              </a:tr>
              <a:tr h="370840">
                <a:tc>
                  <a:txBody>
                    <a:bodyPr/>
                    <a:lstStyle/>
                    <a:p>
                      <a:r>
                        <a:rPr lang="es-419" sz="1100" dirty="0"/>
                        <a:t>TIPO DE LESIÓN</a:t>
                      </a:r>
                    </a:p>
                  </a:txBody>
                  <a:tcPr/>
                </a:tc>
                <a:tc>
                  <a:txBody>
                    <a:bodyPr/>
                    <a:lstStyle/>
                    <a:p>
                      <a:r>
                        <a:rPr lang="es-419" sz="1600" dirty="0"/>
                        <a:t>Golpe o contusión</a:t>
                      </a:r>
                    </a:p>
                  </a:txBody>
                  <a:tcPr/>
                </a:tc>
                <a:extLst>
                  <a:ext uri="{0D108BD9-81ED-4DB2-BD59-A6C34878D82A}">
                    <a16:rowId xmlns:a16="http://schemas.microsoft.com/office/drawing/2014/main" val="10001"/>
                  </a:ext>
                </a:extLst>
              </a:tr>
              <a:tr h="370840">
                <a:tc>
                  <a:txBody>
                    <a:bodyPr/>
                    <a:lstStyle/>
                    <a:p>
                      <a:r>
                        <a:rPr lang="es-419" sz="1100" dirty="0"/>
                        <a:t>PARTE DEL CUERPO AFECTADA</a:t>
                      </a:r>
                    </a:p>
                  </a:txBody>
                  <a:tcPr/>
                </a:tc>
                <a:tc>
                  <a:txBody>
                    <a:bodyPr/>
                    <a:lstStyle/>
                    <a:p>
                      <a:r>
                        <a:rPr lang="es-419" sz="1600" dirty="0"/>
                        <a:t>Miembros superiores (manos)</a:t>
                      </a:r>
                    </a:p>
                  </a:txBody>
                  <a:tcPr/>
                </a:tc>
                <a:extLst>
                  <a:ext uri="{0D108BD9-81ED-4DB2-BD59-A6C34878D82A}">
                    <a16:rowId xmlns:a16="http://schemas.microsoft.com/office/drawing/2014/main" val="10002"/>
                  </a:ext>
                </a:extLst>
              </a:tr>
              <a:tr h="370840">
                <a:tc>
                  <a:txBody>
                    <a:bodyPr/>
                    <a:lstStyle/>
                    <a:p>
                      <a:r>
                        <a:rPr lang="es-419" sz="1100" dirty="0"/>
                        <a:t>MECANISMO O FORMA DEL ACCIDENTE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600" dirty="0" err="1"/>
                        <a:t>Caidas</a:t>
                      </a:r>
                      <a:endParaRPr lang="es-419" sz="1600" dirty="0"/>
                    </a:p>
                  </a:txBody>
                  <a:tcPr/>
                </a:tc>
                <a:extLst>
                  <a:ext uri="{0D108BD9-81ED-4DB2-BD59-A6C34878D82A}">
                    <a16:rowId xmlns:a16="http://schemas.microsoft.com/office/drawing/2014/main" val="10003"/>
                  </a:ext>
                </a:extLst>
              </a:tr>
              <a:tr h="371869">
                <a:tc>
                  <a:txBody>
                    <a:bodyPr/>
                    <a:lstStyle/>
                    <a:p>
                      <a:r>
                        <a:rPr lang="es-419" sz="1100" dirty="0"/>
                        <a:t>AGENTE DEL ACCIDENTE</a:t>
                      </a:r>
                    </a:p>
                  </a:txBody>
                  <a:tcPr/>
                </a:tc>
                <a:tc>
                  <a:txBody>
                    <a:bodyPr/>
                    <a:lstStyle/>
                    <a:p>
                      <a:r>
                        <a:rPr lang="es-419" sz="1600" dirty="0"/>
                        <a:t>Ambientes de trabajo</a:t>
                      </a:r>
                    </a:p>
                  </a:txBody>
                  <a:tcPr/>
                </a:tc>
                <a:extLst>
                  <a:ext uri="{0D108BD9-81ED-4DB2-BD59-A6C34878D82A}">
                    <a16:rowId xmlns:a16="http://schemas.microsoft.com/office/drawing/2014/main" val="10004"/>
                  </a:ext>
                </a:extLst>
              </a:tr>
              <a:tr h="370840">
                <a:tc>
                  <a:txBody>
                    <a:bodyPr/>
                    <a:lstStyle/>
                    <a:p>
                      <a:r>
                        <a:rPr lang="es-419" sz="1100" dirty="0"/>
                        <a:t>SITIO DONDE OCURRIO EL ACCIDENTE</a:t>
                      </a:r>
                    </a:p>
                  </a:txBody>
                  <a:tcPr/>
                </a:tc>
                <a:tc>
                  <a:txBody>
                    <a:bodyPr/>
                    <a:lstStyle/>
                    <a:p>
                      <a:pPr algn="ctr"/>
                      <a:r>
                        <a:rPr lang="es-419" sz="1600" dirty="0"/>
                        <a:t>Parqueadero </a:t>
                      </a:r>
                      <a:r>
                        <a:rPr lang="es-419" sz="1600" dirty="0" err="1"/>
                        <a:t>Sotano</a:t>
                      </a:r>
                      <a:endParaRPr lang="es-419" sz="1600" dirty="0"/>
                    </a:p>
                  </a:txBody>
                  <a:tcPr/>
                </a:tc>
                <a:extLst>
                  <a:ext uri="{0D108BD9-81ED-4DB2-BD59-A6C34878D82A}">
                    <a16:rowId xmlns:a16="http://schemas.microsoft.com/office/drawing/2014/main" val="10005"/>
                  </a:ext>
                </a:extLst>
              </a:tr>
            </a:tbl>
          </a:graphicData>
        </a:graphic>
      </p:graphicFrame>
      <p:graphicFrame>
        <p:nvGraphicFramePr>
          <p:cNvPr id="8" name="Tabla 7">
            <a:extLst>
              <a:ext uri="{FF2B5EF4-FFF2-40B4-BE49-F238E27FC236}">
                <a16:creationId xmlns:a16="http://schemas.microsoft.com/office/drawing/2014/main" id="{35BA26A5-F9DD-F4C4-BF8E-59D9A5EE2DE1}"/>
              </a:ext>
            </a:extLst>
          </p:cNvPr>
          <p:cNvGraphicFramePr>
            <a:graphicFrameLocks noGrp="1"/>
          </p:cNvGraphicFramePr>
          <p:nvPr>
            <p:extLst>
              <p:ext uri="{D42A27DB-BD31-4B8C-83A1-F6EECF244321}">
                <p14:modId xmlns:p14="http://schemas.microsoft.com/office/powerpoint/2010/main" val="365875375"/>
              </p:ext>
            </p:extLst>
          </p:nvPr>
        </p:nvGraphicFramePr>
        <p:xfrm>
          <a:off x="5463056" y="2698903"/>
          <a:ext cx="6564187" cy="944880"/>
        </p:xfrm>
        <a:graphic>
          <a:graphicData uri="http://schemas.openxmlformats.org/drawingml/2006/table">
            <a:tbl>
              <a:tblPr firstRow="1" bandRow="1">
                <a:tableStyleId>{5C22544A-7EE6-4342-B048-85BDC9FD1C3A}</a:tableStyleId>
              </a:tblPr>
              <a:tblGrid>
                <a:gridCol w="978422">
                  <a:extLst>
                    <a:ext uri="{9D8B030D-6E8A-4147-A177-3AD203B41FA5}">
                      <a16:colId xmlns:a16="http://schemas.microsoft.com/office/drawing/2014/main" val="20000"/>
                    </a:ext>
                  </a:extLst>
                </a:gridCol>
                <a:gridCol w="5585765">
                  <a:extLst>
                    <a:ext uri="{9D8B030D-6E8A-4147-A177-3AD203B41FA5}">
                      <a16:colId xmlns:a16="http://schemas.microsoft.com/office/drawing/2014/main" val="20001"/>
                    </a:ext>
                  </a:extLst>
                </a:gridCol>
              </a:tblGrid>
              <a:tr h="928487">
                <a:tc>
                  <a:txBody>
                    <a:bodyPr/>
                    <a:lstStyle/>
                    <a:p>
                      <a:endParaRPr lang="es-419" sz="1400" dirty="0"/>
                    </a:p>
                    <a:p>
                      <a:r>
                        <a:rPr lang="es-419" sz="1400" dirty="0"/>
                        <a:t>¿QUÉ PASO?</a:t>
                      </a:r>
                    </a:p>
                    <a:p>
                      <a:endParaRPr lang="es-419" sz="1400" dirty="0"/>
                    </a:p>
                  </a:txBody>
                  <a:tcPr/>
                </a:tc>
                <a:tc>
                  <a:txBody>
                    <a:bodyPr/>
                    <a:lstStyle/>
                    <a:p>
                      <a:r>
                        <a:rPr lang="es-ES" sz="1400" dirty="0"/>
                        <a:t>La vigilante realizaba realizara el recorrido en el parqueadero sótano 1, se enredo se tropezó con una  tapa en concreto que tiene soporte en varilla, como consecuencia cayo de frente presentando golpe en mano derecha.</a:t>
                      </a:r>
                      <a:endParaRPr lang="es-419" sz="1400" dirty="0"/>
                    </a:p>
                  </a:txBody>
                  <a:tcPr/>
                </a:tc>
                <a:extLst>
                  <a:ext uri="{0D108BD9-81ED-4DB2-BD59-A6C34878D82A}">
                    <a16:rowId xmlns:a16="http://schemas.microsoft.com/office/drawing/2014/main" val="10000"/>
                  </a:ext>
                </a:extLst>
              </a:tr>
            </a:tbl>
          </a:graphicData>
        </a:graphic>
      </p:graphicFrame>
      <p:graphicFrame>
        <p:nvGraphicFramePr>
          <p:cNvPr id="10" name="Tabla 9">
            <a:extLst>
              <a:ext uri="{FF2B5EF4-FFF2-40B4-BE49-F238E27FC236}">
                <a16:creationId xmlns:a16="http://schemas.microsoft.com/office/drawing/2014/main" id="{55BF0196-A7C2-3A66-FD4F-A49294DFC9C8}"/>
              </a:ext>
            </a:extLst>
          </p:cNvPr>
          <p:cNvGraphicFramePr>
            <a:graphicFrameLocks noGrp="1"/>
          </p:cNvGraphicFramePr>
          <p:nvPr>
            <p:extLst>
              <p:ext uri="{D42A27DB-BD31-4B8C-83A1-F6EECF244321}">
                <p14:modId xmlns:p14="http://schemas.microsoft.com/office/powerpoint/2010/main" val="1818357161"/>
              </p:ext>
            </p:extLst>
          </p:nvPr>
        </p:nvGraphicFramePr>
        <p:xfrm>
          <a:off x="361582" y="5003850"/>
          <a:ext cx="4937210" cy="1407160"/>
        </p:xfrm>
        <a:graphic>
          <a:graphicData uri="http://schemas.openxmlformats.org/drawingml/2006/table">
            <a:tbl>
              <a:tblPr firstRow="1" bandRow="1">
                <a:tableStyleId>{00A15C55-8517-42AA-B614-E9B94910E393}</a:tableStyleId>
              </a:tblPr>
              <a:tblGrid>
                <a:gridCol w="1042523">
                  <a:extLst>
                    <a:ext uri="{9D8B030D-6E8A-4147-A177-3AD203B41FA5}">
                      <a16:colId xmlns:a16="http://schemas.microsoft.com/office/drawing/2014/main" val="20000"/>
                    </a:ext>
                  </a:extLst>
                </a:gridCol>
                <a:gridCol w="3894687">
                  <a:extLst>
                    <a:ext uri="{9D8B030D-6E8A-4147-A177-3AD203B41FA5}">
                      <a16:colId xmlns:a16="http://schemas.microsoft.com/office/drawing/2014/main" val="20001"/>
                    </a:ext>
                  </a:extLst>
                </a:gridCol>
              </a:tblGrid>
              <a:tr h="1407160">
                <a:tc>
                  <a:txBody>
                    <a:bodyPr/>
                    <a:lstStyle/>
                    <a:p>
                      <a:endParaRPr lang="es-419" sz="1200" dirty="0"/>
                    </a:p>
                    <a:p>
                      <a:endParaRPr lang="es-419" sz="1200" dirty="0"/>
                    </a:p>
                    <a:p>
                      <a:endParaRPr lang="es-419" sz="1200" dirty="0"/>
                    </a:p>
                    <a:p>
                      <a:r>
                        <a:rPr lang="es-419" sz="1200" dirty="0"/>
                        <a:t>LECCIÓN APRENDIDA</a:t>
                      </a:r>
                    </a:p>
                  </a:txBody>
                  <a:tcPr/>
                </a:tc>
                <a:tc>
                  <a:txBody>
                    <a:bodyPr/>
                    <a:lstStyle/>
                    <a:p>
                      <a:pPr marL="342900" indent="-342900" algn="just">
                        <a:buAutoNum type="arabicPeriod"/>
                      </a:pPr>
                      <a:r>
                        <a:rPr lang="es-419" sz="1400" b="1" kern="1200" dirty="0">
                          <a:solidFill>
                            <a:schemeClr val="lt1"/>
                          </a:solidFill>
                          <a:latin typeface="+mn-lt"/>
                          <a:ea typeface="+mn-ea"/>
                          <a:cs typeface="+mn-cs"/>
                        </a:rPr>
                        <a:t>Prestar atención a las condiciones del entorno laboral</a:t>
                      </a:r>
                    </a:p>
                    <a:p>
                      <a:pPr marL="342900" indent="-342900" algn="just">
                        <a:buAutoNum type="arabicPeriod"/>
                      </a:pPr>
                      <a:endParaRPr lang="es-419" sz="1400" b="1" kern="1200" dirty="0">
                        <a:solidFill>
                          <a:schemeClr val="lt1"/>
                        </a:solidFill>
                        <a:latin typeface="+mn-lt"/>
                        <a:ea typeface="+mn-ea"/>
                        <a:cs typeface="+mn-cs"/>
                      </a:endParaRPr>
                    </a:p>
                    <a:p>
                      <a:pPr marL="0" indent="0" algn="just">
                        <a:buNone/>
                      </a:pPr>
                      <a:r>
                        <a:rPr lang="es-419" sz="1400" b="1" kern="1200" baseline="0" dirty="0">
                          <a:solidFill>
                            <a:schemeClr val="lt1"/>
                          </a:solidFill>
                          <a:latin typeface="+mn-lt"/>
                          <a:ea typeface="+mn-ea"/>
                          <a:cs typeface="+mn-cs"/>
                        </a:rPr>
                        <a:t>2. Verificar los riesgos del entorno, teniendo en cuenta que se encuentra ubicada en la parte de transito vehicular del parqueadero.</a:t>
                      </a:r>
                    </a:p>
                  </a:txBody>
                  <a:tcPr/>
                </a:tc>
                <a:extLst>
                  <a:ext uri="{0D108BD9-81ED-4DB2-BD59-A6C34878D82A}">
                    <a16:rowId xmlns:a16="http://schemas.microsoft.com/office/drawing/2014/main" val="10000"/>
                  </a:ext>
                </a:extLst>
              </a:tr>
            </a:tbl>
          </a:graphicData>
        </a:graphic>
      </p:graphicFrame>
      <p:graphicFrame>
        <p:nvGraphicFramePr>
          <p:cNvPr id="12" name="Tabla 11">
            <a:extLst>
              <a:ext uri="{FF2B5EF4-FFF2-40B4-BE49-F238E27FC236}">
                <a16:creationId xmlns:a16="http://schemas.microsoft.com/office/drawing/2014/main" id="{B305F277-C5D0-0974-F8FC-1172A6B2AEF4}"/>
              </a:ext>
            </a:extLst>
          </p:cNvPr>
          <p:cNvGraphicFramePr>
            <a:graphicFrameLocks noGrp="1"/>
          </p:cNvGraphicFramePr>
          <p:nvPr>
            <p:extLst>
              <p:ext uri="{D42A27DB-BD31-4B8C-83A1-F6EECF244321}">
                <p14:modId xmlns:p14="http://schemas.microsoft.com/office/powerpoint/2010/main" val="3839751716"/>
              </p:ext>
            </p:extLst>
          </p:nvPr>
        </p:nvGraphicFramePr>
        <p:xfrm>
          <a:off x="5520312" y="4153477"/>
          <a:ext cx="6310106" cy="2011680"/>
        </p:xfrm>
        <a:graphic>
          <a:graphicData uri="http://schemas.openxmlformats.org/drawingml/2006/table">
            <a:tbl>
              <a:tblPr firstRow="1" bandRow="1">
                <a:tableStyleId>{5C22544A-7EE6-4342-B048-85BDC9FD1C3A}</a:tableStyleId>
              </a:tblPr>
              <a:tblGrid>
                <a:gridCol w="1164326">
                  <a:extLst>
                    <a:ext uri="{9D8B030D-6E8A-4147-A177-3AD203B41FA5}">
                      <a16:colId xmlns:a16="http://schemas.microsoft.com/office/drawing/2014/main" val="20000"/>
                    </a:ext>
                  </a:extLst>
                </a:gridCol>
                <a:gridCol w="5145780">
                  <a:extLst>
                    <a:ext uri="{9D8B030D-6E8A-4147-A177-3AD203B41FA5}">
                      <a16:colId xmlns:a16="http://schemas.microsoft.com/office/drawing/2014/main" val="20001"/>
                    </a:ext>
                  </a:extLst>
                </a:gridCol>
              </a:tblGrid>
              <a:tr h="2011680">
                <a:tc>
                  <a:txBody>
                    <a:bodyPr/>
                    <a:lstStyle/>
                    <a:p>
                      <a:endParaRPr lang="es-419" sz="1400" dirty="0"/>
                    </a:p>
                    <a:p>
                      <a:endParaRPr lang="es-419" sz="1400" dirty="0"/>
                    </a:p>
                    <a:p>
                      <a:r>
                        <a:rPr lang="es-419" sz="1400" dirty="0"/>
                        <a:t>Lesión sufrida por el colaborador y sitio del accidente</a:t>
                      </a:r>
                    </a:p>
                    <a:p>
                      <a:endParaRPr lang="es-419" sz="1400" dirty="0"/>
                    </a:p>
                    <a:p>
                      <a:endParaRPr lang="es-419" sz="1400" dirty="0"/>
                    </a:p>
                  </a:txBody>
                  <a:tcPr/>
                </a:tc>
                <a:tc>
                  <a:txBody>
                    <a:bodyPr/>
                    <a:lstStyle/>
                    <a:p>
                      <a:endParaRPr lang="es-419" sz="1400" dirty="0"/>
                    </a:p>
                  </a:txBody>
                  <a:tcPr/>
                </a:tc>
                <a:extLst>
                  <a:ext uri="{0D108BD9-81ED-4DB2-BD59-A6C34878D82A}">
                    <a16:rowId xmlns:a16="http://schemas.microsoft.com/office/drawing/2014/main" val="10000"/>
                  </a:ext>
                </a:extLst>
              </a:tr>
            </a:tbl>
          </a:graphicData>
        </a:graphic>
      </p:graphicFrame>
      <p:sp>
        <p:nvSpPr>
          <p:cNvPr id="13" name="Rectángulo 12">
            <a:extLst>
              <a:ext uri="{FF2B5EF4-FFF2-40B4-BE49-F238E27FC236}">
                <a16:creationId xmlns:a16="http://schemas.microsoft.com/office/drawing/2014/main" id="{5BAE9674-4BAD-B1B4-C11C-D12D8E0A98B4}"/>
              </a:ext>
            </a:extLst>
          </p:cNvPr>
          <p:cNvSpPr/>
          <p:nvPr/>
        </p:nvSpPr>
        <p:spPr>
          <a:xfrm>
            <a:off x="9217047" y="801888"/>
            <a:ext cx="1820562" cy="171912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1" name="Imagen 10" descr="Mujer posando para la cámara delante de una ventana&#10;&#10;Descripción generada automáticamente">
            <a:extLst>
              <a:ext uri="{FF2B5EF4-FFF2-40B4-BE49-F238E27FC236}">
                <a16:creationId xmlns:a16="http://schemas.microsoft.com/office/drawing/2014/main" id="{B6EA3D21-D2B5-972C-39D4-7663E617BC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4742" y="1081463"/>
            <a:ext cx="1525171" cy="1143878"/>
          </a:xfrm>
          <a:prstGeom prst="rect">
            <a:avLst/>
          </a:prstGeom>
        </p:spPr>
      </p:pic>
      <p:pic>
        <p:nvPicPr>
          <p:cNvPr id="14" name="Imagen 13">
            <a:extLst>
              <a:ext uri="{FF2B5EF4-FFF2-40B4-BE49-F238E27FC236}">
                <a16:creationId xmlns:a16="http://schemas.microsoft.com/office/drawing/2014/main" id="{A4E85F77-0B26-0E13-97B6-C7D9E45B5AF7}"/>
              </a:ext>
            </a:extLst>
          </p:cNvPr>
          <p:cNvPicPr>
            <a:picLocks noChangeAspect="1"/>
          </p:cNvPicPr>
          <p:nvPr/>
        </p:nvPicPr>
        <p:blipFill>
          <a:blip r:embed="rId4"/>
          <a:stretch>
            <a:fillRect/>
          </a:stretch>
        </p:blipFill>
        <p:spPr>
          <a:xfrm>
            <a:off x="6890683" y="4260877"/>
            <a:ext cx="1544863" cy="1588774"/>
          </a:xfrm>
          <a:prstGeom prst="rect">
            <a:avLst/>
          </a:prstGeom>
        </p:spPr>
      </p:pic>
      <p:pic>
        <p:nvPicPr>
          <p:cNvPr id="15" name="Imagen 14">
            <a:extLst>
              <a:ext uri="{FF2B5EF4-FFF2-40B4-BE49-F238E27FC236}">
                <a16:creationId xmlns:a16="http://schemas.microsoft.com/office/drawing/2014/main" id="{F71276BB-DB38-F510-E84E-408A03BD51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7047" y="4300069"/>
            <a:ext cx="1544863" cy="153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5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68FFF-27A9-951D-2994-1CB962BE7E4B}"/>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5B6955FC-3DCD-ADC5-0F1B-ACC7AFD7A3A1}"/>
              </a:ext>
            </a:extLst>
          </p:cNvPr>
          <p:cNvPicPr>
            <a:picLocks noChangeAspect="1"/>
          </p:cNvPicPr>
          <p:nvPr/>
        </p:nvPicPr>
        <p:blipFill rotWithShape="1">
          <a:blip r:embed="rId2"/>
          <a:srcRect l="3126" t="2850" r="63851" b="74156"/>
          <a:stretch/>
        </p:blipFill>
        <p:spPr>
          <a:xfrm>
            <a:off x="0" y="65035"/>
            <a:ext cx="1919416" cy="846908"/>
          </a:xfrm>
          <a:prstGeom prst="rect">
            <a:avLst/>
          </a:prstGeom>
        </p:spPr>
      </p:pic>
      <p:sp>
        <p:nvSpPr>
          <p:cNvPr id="5" name="Rectángulo 4">
            <a:extLst>
              <a:ext uri="{FF2B5EF4-FFF2-40B4-BE49-F238E27FC236}">
                <a16:creationId xmlns:a16="http://schemas.microsoft.com/office/drawing/2014/main" id="{DF224D99-0C00-FFB8-483B-318FCD3A0DF3}"/>
              </a:ext>
            </a:extLst>
          </p:cNvPr>
          <p:cNvSpPr/>
          <p:nvPr/>
        </p:nvSpPr>
        <p:spPr>
          <a:xfrm>
            <a:off x="1859006" y="-15919"/>
            <a:ext cx="7573319" cy="1077218"/>
          </a:xfrm>
          <a:prstGeom prst="rect">
            <a:avLst/>
          </a:prstGeom>
          <a:noFill/>
        </p:spPr>
        <p:txBody>
          <a:bodyPr wrap="square" lIns="91440" tIns="45720" rIns="91440" bIns="45720">
            <a:spAutoFit/>
          </a:bodyPr>
          <a:lstStyle/>
          <a:p>
            <a:pPr algn="ctr"/>
            <a:r>
              <a:rPr lang="es-ES" sz="3200" b="0" cap="none" spc="0" dirty="0">
                <a:ln w="0"/>
                <a:solidFill>
                  <a:schemeClr val="accent1"/>
                </a:solidFill>
                <a:effectLst>
                  <a:outerShdw blurRad="38100" dist="25400" dir="5400000" algn="ctr" rotWithShape="0">
                    <a:srgbClr val="6E747A">
                      <a:alpha val="43000"/>
                    </a:srgbClr>
                  </a:outerShdw>
                </a:effectLst>
              </a:rPr>
              <a:t>LECCIONES APRENDIDAS POR ACCIDENTE DE TRABAJO </a:t>
            </a:r>
            <a:r>
              <a:rPr lang="es-ES" sz="3200" dirty="0">
                <a:ln w="0"/>
                <a:solidFill>
                  <a:schemeClr val="accent1"/>
                </a:solidFill>
                <a:effectLst>
                  <a:outerShdw blurRad="38100" dist="25400" dir="5400000" algn="ctr" rotWithShape="0">
                    <a:srgbClr val="6E747A">
                      <a:alpha val="43000"/>
                    </a:srgbClr>
                  </a:outerShdw>
                </a:effectLst>
              </a:rPr>
              <a:t>SEPTIEMBRE 2025- ENERO 2026</a:t>
            </a:r>
            <a:endParaRPr lang="es-ES" sz="3200" b="0" cap="none" spc="0" dirty="0">
              <a:ln w="0"/>
              <a:solidFill>
                <a:schemeClr val="accent1"/>
              </a:solidFill>
              <a:effectLst>
                <a:outerShdw blurRad="38100" dist="25400" dir="5400000" algn="ctr" rotWithShape="0">
                  <a:srgbClr val="6E747A">
                    <a:alpha val="43000"/>
                  </a:srgbClr>
                </a:outerShdw>
              </a:effectLst>
            </a:endParaRPr>
          </a:p>
        </p:txBody>
      </p:sp>
      <p:graphicFrame>
        <p:nvGraphicFramePr>
          <p:cNvPr id="6" name="Tabla 5">
            <a:extLst>
              <a:ext uri="{FF2B5EF4-FFF2-40B4-BE49-F238E27FC236}">
                <a16:creationId xmlns:a16="http://schemas.microsoft.com/office/drawing/2014/main" id="{73B3C03A-3131-DA9B-1AF0-55F453221AE7}"/>
              </a:ext>
            </a:extLst>
          </p:cNvPr>
          <p:cNvGraphicFramePr>
            <a:graphicFrameLocks noGrp="1"/>
          </p:cNvGraphicFramePr>
          <p:nvPr>
            <p:extLst>
              <p:ext uri="{D42A27DB-BD31-4B8C-83A1-F6EECF244321}">
                <p14:modId xmlns:p14="http://schemas.microsoft.com/office/powerpoint/2010/main" val="4000419419"/>
              </p:ext>
            </p:extLst>
          </p:nvPr>
        </p:nvGraphicFramePr>
        <p:xfrm>
          <a:off x="1224692" y="995409"/>
          <a:ext cx="7210854" cy="1305881"/>
        </p:xfrm>
        <a:graphic>
          <a:graphicData uri="http://schemas.openxmlformats.org/drawingml/2006/table">
            <a:tbl>
              <a:tblPr firstRow="1" bandRow="1">
                <a:tableStyleId>{5C22544A-7EE6-4342-B048-85BDC9FD1C3A}</a:tableStyleId>
              </a:tblPr>
              <a:tblGrid>
                <a:gridCol w="917146">
                  <a:extLst>
                    <a:ext uri="{9D8B030D-6E8A-4147-A177-3AD203B41FA5}">
                      <a16:colId xmlns:a16="http://schemas.microsoft.com/office/drawing/2014/main" val="20000"/>
                    </a:ext>
                  </a:extLst>
                </a:gridCol>
                <a:gridCol w="1136821">
                  <a:extLst>
                    <a:ext uri="{9D8B030D-6E8A-4147-A177-3AD203B41FA5}">
                      <a16:colId xmlns:a16="http://schemas.microsoft.com/office/drawing/2014/main" val="20001"/>
                    </a:ext>
                  </a:extLst>
                </a:gridCol>
                <a:gridCol w="601363">
                  <a:extLst>
                    <a:ext uri="{9D8B030D-6E8A-4147-A177-3AD203B41FA5}">
                      <a16:colId xmlns:a16="http://schemas.microsoft.com/office/drawing/2014/main" val="20002"/>
                    </a:ext>
                  </a:extLst>
                </a:gridCol>
                <a:gridCol w="1853513">
                  <a:extLst>
                    <a:ext uri="{9D8B030D-6E8A-4147-A177-3AD203B41FA5}">
                      <a16:colId xmlns:a16="http://schemas.microsoft.com/office/drawing/2014/main" val="20003"/>
                    </a:ext>
                  </a:extLst>
                </a:gridCol>
                <a:gridCol w="2702011">
                  <a:extLst>
                    <a:ext uri="{9D8B030D-6E8A-4147-A177-3AD203B41FA5}">
                      <a16:colId xmlns:a16="http://schemas.microsoft.com/office/drawing/2014/main" val="20004"/>
                    </a:ext>
                  </a:extLst>
                </a:gridCol>
              </a:tblGrid>
              <a:tr h="370840">
                <a:tc gridSpan="5">
                  <a:txBody>
                    <a:bodyPr/>
                    <a:lstStyle/>
                    <a:p>
                      <a:r>
                        <a:rPr lang="es-419" sz="1400" dirty="0"/>
                        <a:t>Datos</a:t>
                      </a:r>
                      <a:r>
                        <a:rPr lang="es-419" sz="1400" baseline="0" dirty="0"/>
                        <a:t> del accidente</a:t>
                      </a:r>
                      <a:endParaRPr lang="es-419" sz="1400" dirty="0"/>
                    </a:p>
                  </a:txBody>
                  <a:tcPr/>
                </a:tc>
                <a:tc hMerge="1">
                  <a:txBody>
                    <a:bodyPr/>
                    <a:lstStyle/>
                    <a:p>
                      <a:endParaRPr lang="es-419" dirty="0"/>
                    </a:p>
                  </a:txBody>
                  <a:tcPr/>
                </a:tc>
                <a:tc hMerge="1">
                  <a:txBody>
                    <a:bodyPr/>
                    <a:lstStyle/>
                    <a:p>
                      <a:endParaRPr lang="es-419" dirty="0"/>
                    </a:p>
                  </a:txBody>
                  <a:tcPr/>
                </a:tc>
                <a:tc hMerge="1">
                  <a:txBody>
                    <a:bodyPr/>
                    <a:lstStyle/>
                    <a:p>
                      <a:endParaRPr lang="es-419" dirty="0"/>
                    </a:p>
                  </a:txBody>
                  <a:tcPr/>
                </a:tc>
                <a:tc hMerge="1">
                  <a:txBody>
                    <a:bodyPr/>
                    <a:lstStyle/>
                    <a:p>
                      <a:endParaRPr lang="es-419"/>
                    </a:p>
                  </a:txBody>
                  <a:tcPr/>
                </a:tc>
                <a:extLst>
                  <a:ext uri="{0D108BD9-81ED-4DB2-BD59-A6C34878D82A}">
                    <a16:rowId xmlns:a16="http://schemas.microsoft.com/office/drawing/2014/main" val="10000"/>
                  </a:ext>
                </a:extLst>
              </a:tr>
              <a:tr h="370840">
                <a:tc>
                  <a:txBody>
                    <a:bodyPr/>
                    <a:lstStyle/>
                    <a:p>
                      <a:pPr algn="ctr"/>
                      <a:r>
                        <a:rPr lang="es-419" sz="1400" b="1" dirty="0"/>
                        <a:t>Día de la semana</a:t>
                      </a:r>
                    </a:p>
                  </a:txBody>
                  <a:tcPr/>
                </a:tc>
                <a:tc>
                  <a:txBody>
                    <a:bodyPr/>
                    <a:lstStyle/>
                    <a:p>
                      <a:pPr algn="ctr"/>
                      <a:r>
                        <a:rPr lang="es-419" sz="1400" b="1" dirty="0"/>
                        <a:t>Fecha de ocurrencia</a:t>
                      </a:r>
                    </a:p>
                  </a:txBody>
                  <a:tcPr/>
                </a:tc>
                <a:tc>
                  <a:txBody>
                    <a:bodyPr/>
                    <a:lstStyle/>
                    <a:p>
                      <a:pPr algn="ctr"/>
                      <a:r>
                        <a:rPr lang="es-419" sz="1400" b="1" dirty="0"/>
                        <a:t>Hora</a:t>
                      </a:r>
                    </a:p>
                  </a:txBody>
                  <a:tcPr/>
                </a:tc>
                <a:tc>
                  <a:txBody>
                    <a:bodyPr/>
                    <a:lstStyle/>
                    <a:p>
                      <a:pPr algn="ctr"/>
                      <a:r>
                        <a:rPr lang="es-419" sz="1400" b="1" dirty="0"/>
                        <a:t>Contrato</a:t>
                      </a:r>
                    </a:p>
                  </a:txBody>
                  <a:tcPr/>
                </a:tc>
                <a:tc>
                  <a:txBody>
                    <a:bodyPr/>
                    <a:lstStyle/>
                    <a:p>
                      <a:pPr algn="ctr"/>
                      <a:r>
                        <a:rPr lang="es-419" sz="1400" b="1" dirty="0"/>
                        <a:t>Funcionario</a:t>
                      </a:r>
                    </a:p>
                  </a:txBody>
                  <a:tcPr/>
                </a:tc>
                <a:extLst>
                  <a:ext uri="{0D108BD9-81ED-4DB2-BD59-A6C34878D82A}">
                    <a16:rowId xmlns:a16="http://schemas.microsoft.com/office/drawing/2014/main" val="10001"/>
                  </a:ext>
                </a:extLst>
              </a:tr>
              <a:tr h="416881">
                <a:tc>
                  <a:txBody>
                    <a:bodyPr/>
                    <a:lstStyle/>
                    <a:p>
                      <a:r>
                        <a:rPr lang="es-419" sz="1400" dirty="0"/>
                        <a:t>Jueves</a:t>
                      </a:r>
                    </a:p>
                  </a:txBody>
                  <a:tcPr/>
                </a:tc>
                <a:tc>
                  <a:txBody>
                    <a:bodyPr/>
                    <a:lstStyle/>
                    <a:p>
                      <a:r>
                        <a:rPr lang="es-419" sz="1400" dirty="0"/>
                        <a:t>22/01/2026</a:t>
                      </a:r>
                    </a:p>
                  </a:txBody>
                  <a:tcPr/>
                </a:tc>
                <a:tc>
                  <a:txBody>
                    <a:bodyPr/>
                    <a:lstStyle/>
                    <a:p>
                      <a:r>
                        <a:rPr lang="es-419" sz="1400" dirty="0"/>
                        <a:t>17:46</a:t>
                      </a:r>
                    </a:p>
                  </a:txBody>
                  <a:tcPr/>
                </a:tc>
                <a:tc>
                  <a:txBody>
                    <a:bodyPr/>
                    <a:lstStyle/>
                    <a:p>
                      <a:pPr algn="ctr"/>
                      <a:r>
                        <a:rPr lang="es-419" sz="1400" dirty="0"/>
                        <a:t>Club Comercio</a:t>
                      </a:r>
                    </a:p>
                  </a:txBody>
                  <a:tcPr/>
                </a:tc>
                <a:tc>
                  <a:txBody>
                    <a:bodyPr/>
                    <a:lstStyle/>
                    <a:p>
                      <a:pPr algn="ctr"/>
                      <a:r>
                        <a:rPr lang="es-419" sz="1400" dirty="0"/>
                        <a:t>Duvier Madrigal</a:t>
                      </a:r>
                    </a:p>
                  </a:txBody>
                  <a:tcPr/>
                </a:tc>
                <a:extLst>
                  <a:ext uri="{0D108BD9-81ED-4DB2-BD59-A6C34878D82A}">
                    <a16:rowId xmlns:a16="http://schemas.microsoft.com/office/drawing/2014/main" val="10002"/>
                  </a:ext>
                </a:extLst>
              </a:tr>
            </a:tbl>
          </a:graphicData>
        </a:graphic>
      </p:graphicFrame>
      <p:graphicFrame>
        <p:nvGraphicFramePr>
          <p:cNvPr id="7" name="Tabla 6">
            <a:extLst>
              <a:ext uri="{FF2B5EF4-FFF2-40B4-BE49-F238E27FC236}">
                <a16:creationId xmlns:a16="http://schemas.microsoft.com/office/drawing/2014/main" id="{5182FDE7-7048-5806-AF9D-9955D1EBF828}"/>
              </a:ext>
            </a:extLst>
          </p:cNvPr>
          <p:cNvGraphicFramePr>
            <a:graphicFrameLocks noGrp="1"/>
          </p:cNvGraphicFramePr>
          <p:nvPr>
            <p:extLst>
              <p:ext uri="{D42A27DB-BD31-4B8C-83A1-F6EECF244321}">
                <p14:modId xmlns:p14="http://schemas.microsoft.com/office/powerpoint/2010/main" val="962363734"/>
              </p:ext>
            </p:extLst>
          </p:nvPr>
        </p:nvGraphicFramePr>
        <p:xfrm>
          <a:off x="361582" y="2486035"/>
          <a:ext cx="5101474" cy="2226069"/>
        </p:xfrm>
        <a:graphic>
          <a:graphicData uri="http://schemas.openxmlformats.org/drawingml/2006/table">
            <a:tbl>
              <a:tblPr firstRow="1" bandRow="1">
                <a:tableStyleId>{00A15C55-8517-42AA-B614-E9B94910E393}</a:tableStyleId>
              </a:tblPr>
              <a:tblGrid>
                <a:gridCol w="2516773">
                  <a:extLst>
                    <a:ext uri="{9D8B030D-6E8A-4147-A177-3AD203B41FA5}">
                      <a16:colId xmlns:a16="http://schemas.microsoft.com/office/drawing/2014/main" val="20000"/>
                    </a:ext>
                  </a:extLst>
                </a:gridCol>
                <a:gridCol w="2584701">
                  <a:extLst>
                    <a:ext uri="{9D8B030D-6E8A-4147-A177-3AD203B41FA5}">
                      <a16:colId xmlns:a16="http://schemas.microsoft.com/office/drawing/2014/main" val="20001"/>
                    </a:ext>
                  </a:extLst>
                </a:gridCol>
              </a:tblGrid>
              <a:tr h="370840">
                <a:tc>
                  <a:txBody>
                    <a:bodyPr/>
                    <a:lstStyle/>
                    <a:p>
                      <a:r>
                        <a:rPr lang="es-419" sz="1200" dirty="0"/>
                        <a:t>CRITERIO</a:t>
                      </a:r>
                    </a:p>
                  </a:txBody>
                  <a:tcPr/>
                </a:tc>
                <a:tc>
                  <a:txBody>
                    <a:bodyPr/>
                    <a:lstStyle/>
                    <a:p>
                      <a:r>
                        <a:rPr lang="es-419" sz="1200" dirty="0"/>
                        <a:t>DESCRIPCIÓN</a:t>
                      </a:r>
                    </a:p>
                  </a:txBody>
                  <a:tcPr/>
                </a:tc>
                <a:extLst>
                  <a:ext uri="{0D108BD9-81ED-4DB2-BD59-A6C34878D82A}">
                    <a16:rowId xmlns:a16="http://schemas.microsoft.com/office/drawing/2014/main" val="10000"/>
                  </a:ext>
                </a:extLst>
              </a:tr>
              <a:tr h="370840">
                <a:tc>
                  <a:txBody>
                    <a:bodyPr/>
                    <a:lstStyle/>
                    <a:p>
                      <a:r>
                        <a:rPr lang="es-419" sz="1100" dirty="0"/>
                        <a:t>TIPO DE LESIÓN</a:t>
                      </a:r>
                    </a:p>
                  </a:txBody>
                  <a:tcPr/>
                </a:tc>
                <a:tc>
                  <a:txBody>
                    <a:bodyPr/>
                    <a:lstStyle/>
                    <a:p>
                      <a:r>
                        <a:rPr lang="es-419" sz="1600" dirty="0"/>
                        <a:t>Torcedura - Esguince</a:t>
                      </a:r>
                    </a:p>
                  </a:txBody>
                  <a:tcPr/>
                </a:tc>
                <a:extLst>
                  <a:ext uri="{0D108BD9-81ED-4DB2-BD59-A6C34878D82A}">
                    <a16:rowId xmlns:a16="http://schemas.microsoft.com/office/drawing/2014/main" val="10001"/>
                  </a:ext>
                </a:extLst>
              </a:tr>
              <a:tr h="370840">
                <a:tc>
                  <a:txBody>
                    <a:bodyPr/>
                    <a:lstStyle/>
                    <a:p>
                      <a:r>
                        <a:rPr lang="es-419" sz="1100" dirty="0"/>
                        <a:t>PARTE DEL CUERPO AFECTADA</a:t>
                      </a:r>
                    </a:p>
                  </a:txBody>
                  <a:tcPr/>
                </a:tc>
                <a:tc>
                  <a:txBody>
                    <a:bodyPr/>
                    <a:lstStyle/>
                    <a:p>
                      <a:r>
                        <a:rPr lang="es-419" sz="1600" dirty="0"/>
                        <a:t>Miembros Inferiores</a:t>
                      </a:r>
                    </a:p>
                  </a:txBody>
                  <a:tcPr/>
                </a:tc>
                <a:extLst>
                  <a:ext uri="{0D108BD9-81ED-4DB2-BD59-A6C34878D82A}">
                    <a16:rowId xmlns:a16="http://schemas.microsoft.com/office/drawing/2014/main" val="10002"/>
                  </a:ext>
                </a:extLst>
              </a:tr>
              <a:tr h="370840">
                <a:tc>
                  <a:txBody>
                    <a:bodyPr/>
                    <a:lstStyle/>
                    <a:p>
                      <a:r>
                        <a:rPr lang="es-419" sz="1100" dirty="0"/>
                        <a:t>MECANISMO O FORMA DEL ACCIDENTE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600" dirty="0"/>
                        <a:t>Caída rampa</a:t>
                      </a:r>
                    </a:p>
                  </a:txBody>
                  <a:tcPr/>
                </a:tc>
                <a:extLst>
                  <a:ext uri="{0D108BD9-81ED-4DB2-BD59-A6C34878D82A}">
                    <a16:rowId xmlns:a16="http://schemas.microsoft.com/office/drawing/2014/main" val="10003"/>
                  </a:ext>
                </a:extLst>
              </a:tr>
              <a:tr h="371869">
                <a:tc>
                  <a:txBody>
                    <a:bodyPr/>
                    <a:lstStyle/>
                    <a:p>
                      <a:r>
                        <a:rPr lang="es-419" sz="1100" dirty="0"/>
                        <a:t>AGENTE DEL ACCIDENTE</a:t>
                      </a:r>
                    </a:p>
                  </a:txBody>
                  <a:tcPr/>
                </a:tc>
                <a:tc>
                  <a:txBody>
                    <a:bodyPr/>
                    <a:lstStyle/>
                    <a:p>
                      <a:r>
                        <a:rPr lang="es-419" sz="1600" dirty="0"/>
                        <a:t>Ambiente de trabajo</a:t>
                      </a:r>
                    </a:p>
                  </a:txBody>
                  <a:tcPr/>
                </a:tc>
                <a:extLst>
                  <a:ext uri="{0D108BD9-81ED-4DB2-BD59-A6C34878D82A}">
                    <a16:rowId xmlns:a16="http://schemas.microsoft.com/office/drawing/2014/main" val="10004"/>
                  </a:ext>
                </a:extLst>
              </a:tr>
              <a:tr h="370840">
                <a:tc>
                  <a:txBody>
                    <a:bodyPr/>
                    <a:lstStyle/>
                    <a:p>
                      <a:r>
                        <a:rPr lang="es-419" sz="1100" dirty="0"/>
                        <a:t>SITIO DONDE OCURRIO EL ACCIDENTE</a:t>
                      </a:r>
                    </a:p>
                  </a:txBody>
                  <a:tcPr/>
                </a:tc>
                <a:tc>
                  <a:txBody>
                    <a:bodyPr/>
                    <a:lstStyle/>
                    <a:p>
                      <a:pPr algn="ctr"/>
                      <a:r>
                        <a:rPr lang="es-419" sz="1600" dirty="0"/>
                        <a:t>Escaletas</a:t>
                      </a:r>
                    </a:p>
                  </a:txBody>
                  <a:tcPr/>
                </a:tc>
                <a:extLst>
                  <a:ext uri="{0D108BD9-81ED-4DB2-BD59-A6C34878D82A}">
                    <a16:rowId xmlns:a16="http://schemas.microsoft.com/office/drawing/2014/main" val="10005"/>
                  </a:ext>
                </a:extLst>
              </a:tr>
            </a:tbl>
          </a:graphicData>
        </a:graphic>
      </p:graphicFrame>
      <p:graphicFrame>
        <p:nvGraphicFramePr>
          <p:cNvPr id="8" name="Tabla 7">
            <a:extLst>
              <a:ext uri="{FF2B5EF4-FFF2-40B4-BE49-F238E27FC236}">
                <a16:creationId xmlns:a16="http://schemas.microsoft.com/office/drawing/2014/main" id="{5C2D1ACE-22D7-4A7D-8D37-AEAF8DF26565}"/>
              </a:ext>
            </a:extLst>
          </p:cNvPr>
          <p:cNvGraphicFramePr>
            <a:graphicFrameLocks noGrp="1"/>
          </p:cNvGraphicFramePr>
          <p:nvPr>
            <p:extLst>
              <p:ext uri="{D42A27DB-BD31-4B8C-83A1-F6EECF244321}">
                <p14:modId xmlns:p14="http://schemas.microsoft.com/office/powerpoint/2010/main" val="3427398137"/>
              </p:ext>
            </p:extLst>
          </p:nvPr>
        </p:nvGraphicFramePr>
        <p:xfrm>
          <a:off x="5463056" y="2698903"/>
          <a:ext cx="6564187" cy="944880"/>
        </p:xfrm>
        <a:graphic>
          <a:graphicData uri="http://schemas.openxmlformats.org/drawingml/2006/table">
            <a:tbl>
              <a:tblPr firstRow="1" bandRow="1">
                <a:tableStyleId>{5C22544A-7EE6-4342-B048-85BDC9FD1C3A}</a:tableStyleId>
              </a:tblPr>
              <a:tblGrid>
                <a:gridCol w="978422">
                  <a:extLst>
                    <a:ext uri="{9D8B030D-6E8A-4147-A177-3AD203B41FA5}">
                      <a16:colId xmlns:a16="http://schemas.microsoft.com/office/drawing/2014/main" val="20000"/>
                    </a:ext>
                  </a:extLst>
                </a:gridCol>
                <a:gridCol w="5585765">
                  <a:extLst>
                    <a:ext uri="{9D8B030D-6E8A-4147-A177-3AD203B41FA5}">
                      <a16:colId xmlns:a16="http://schemas.microsoft.com/office/drawing/2014/main" val="20001"/>
                    </a:ext>
                  </a:extLst>
                </a:gridCol>
              </a:tblGrid>
              <a:tr h="928487">
                <a:tc>
                  <a:txBody>
                    <a:bodyPr/>
                    <a:lstStyle/>
                    <a:p>
                      <a:endParaRPr lang="es-419" sz="1400" dirty="0"/>
                    </a:p>
                    <a:p>
                      <a:r>
                        <a:rPr lang="es-419" sz="1400" dirty="0"/>
                        <a:t>¿QUÉ PASO?</a:t>
                      </a:r>
                    </a:p>
                    <a:p>
                      <a:endParaRPr lang="es-419" sz="1400" dirty="0"/>
                    </a:p>
                  </a:txBody>
                  <a:tcPr/>
                </a:tc>
                <a:tc>
                  <a:txBody>
                    <a:bodyPr/>
                    <a:lstStyle/>
                    <a:p>
                      <a:r>
                        <a:rPr lang="es-ES" sz="1400" dirty="0"/>
                        <a:t>El vigilante al estar realizando su labor como guarda de seguridad recorredor descendiendo por las escaleras piso mal, doblándose el pie izquierdo</a:t>
                      </a:r>
                      <a:endParaRPr lang="es-419" sz="1400" dirty="0"/>
                    </a:p>
                  </a:txBody>
                  <a:tcPr/>
                </a:tc>
                <a:extLst>
                  <a:ext uri="{0D108BD9-81ED-4DB2-BD59-A6C34878D82A}">
                    <a16:rowId xmlns:a16="http://schemas.microsoft.com/office/drawing/2014/main" val="10000"/>
                  </a:ext>
                </a:extLst>
              </a:tr>
            </a:tbl>
          </a:graphicData>
        </a:graphic>
      </p:graphicFrame>
      <p:graphicFrame>
        <p:nvGraphicFramePr>
          <p:cNvPr id="10" name="Tabla 9">
            <a:extLst>
              <a:ext uri="{FF2B5EF4-FFF2-40B4-BE49-F238E27FC236}">
                <a16:creationId xmlns:a16="http://schemas.microsoft.com/office/drawing/2014/main" id="{80BFF858-B9F9-D30F-10A2-57D9872B827A}"/>
              </a:ext>
            </a:extLst>
          </p:cNvPr>
          <p:cNvGraphicFramePr>
            <a:graphicFrameLocks noGrp="1"/>
          </p:cNvGraphicFramePr>
          <p:nvPr/>
        </p:nvGraphicFramePr>
        <p:xfrm>
          <a:off x="387126" y="4781285"/>
          <a:ext cx="5075930" cy="1798320"/>
        </p:xfrm>
        <a:graphic>
          <a:graphicData uri="http://schemas.openxmlformats.org/drawingml/2006/table">
            <a:tbl>
              <a:tblPr firstRow="1" bandRow="1">
                <a:tableStyleId>{00A15C55-8517-42AA-B614-E9B94910E393}</a:tableStyleId>
              </a:tblPr>
              <a:tblGrid>
                <a:gridCol w="1071815">
                  <a:extLst>
                    <a:ext uri="{9D8B030D-6E8A-4147-A177-3AD203B41FA5}">
                      <a16:colId xmlns:a16="http://schemas.microsoft.com/office/drawing/2014/main" val="20000"/>
                    </a:ext>
                  </a:extLst>
                </a:gridCol>
                <a:gridCol w="4004115">
                  <a:extLst>
                    <a:ext uri="{9D8B030D-6E8A-4147-A177-3AD203B41FA5}">
                      <a16:colId xmlns:a16="http://schemas.microsoft.com/office/drawing/2014/main" val="20001"/>
                    </a:ext>
                  </a:extLst>
                </a:gridCol>
              </a:tblGrid>
              <a:tr h="1407160">
                <a:tc>
                  <a:txBody>
                    <a:bodyPr/>
                    <a:lstStyle/>
                    <a:p>
                      <a:endParaRPr lang="es-419" sz="1200" dirty="0"/>
                    </a:p>
                    <a:p>
                      <a:endParaRPr lang="es-419" sz="1200" dirty="0"/>
                    </a:p>
                    <a:p>
                      <a:endParaRPr lang="es-419" sz="1200" dirty="0"/>
                    </a:p>
                    <a:p>
                      <a:r>
                        <a:rPr lang="es-419" sz="1200" dirty="0"/>
                        <a:t>LECCIÓN APRENDIDA</a:t>
                      </a:r>
                    </a:p>
                  </a:txBody>
                  <a:tcPr/>
                </a:tc>
                <a:tc>
                  <a:txBody>
                    <a:bodyPr/>
                    <a:lstStyle/>
                    <a:p>
                      <a:pPr marL="342900" indent="-342900" algn="just">
                        <a:buAutoNum type="arabicPeriod"/>
                      </a:pPr>
                      <a:r>
                        <a:rPr lang="es-419" sz="1400" b="1" kern="1200" dirty="0">
                          <a:solidFill>
                            <a:schemeClr val="lt1"/>
                          </a:solidFill>
                          <a:latin typeface="+mn-lt"/>
                          <a:ea typeface="+mn-ea"/>
                          <a:cs typeface="+mn-cs"/>
                        </a:rPr>
                        <a:t>Prestar atención a las condiciones del entorno laboral</a:t>
                      </a:r>
                    </a:p>
                    <a:p>
                      <a:pPr marL="342900" indent="-342900" algn="just">
                        <a:buAutoNum type="arabicPeriod"/>
                      </a:pPr>
                      <a:endParaRPr lang="es-419" sz="1400" b="1" kern="1200" dirty="0">
                        <a:solidFill>
                          <a:schemeClr val="lt1"/>
                        </a:solidFill>
                        <a:latin typeface="+mn-lt"/>
                        <a:ea typeface="+mn-ea"/>
                        <a:cs typeface="+mn-cs"/>
                      </a:endParaRPr>
                    </a:p>
                    <a:p>
                      <a:pPr marL="0" indent="0" algn="just">
                        <a:buNone/>
                      </a:pPr>
                      <a:r>
                        <a:rPr lang="es-419" sz="1400" b="1" kern="1200" baseline="0" dirty="0">
                          <a:solidFill>
                            <a:schemeClr val="lt1"/>
                          </a:solidFill>
                          <a:latin typeface="+mn-lt"/>
                          <a:ea typeface="+mn-ea"/>
                          <a:cs typeface="+mn-cs"/>
                        </a:rPr>
                        <a:t>2. Prestar atención a las diferencias de nivel (escalones o escaleras) durante el desplazamiento.</a:t>
                      </a:r>
                    </a:p>
                    <a:p>
                      <a:pPr marL="0" indent="0" algn="just">
                        <a:buNone/>
                      </a:pPr>
                      <a:endParaRPr lang="es-419" sz="1400" b="1" kern="1200" baseline="0" dirty="0">
                        <a:solidFill>
                          <a:schemeClr val="lt1"/>
                        </a:solidFill>
                        <a:latin typeface="+mn-lt"/>
                        <a:ea typeface="+mn-ea"/>
                        <a:cs typeface="+mn-cs"/>
                      </a:endParaRPr>
                    </a:p>
                    <a:p>
                      <a:pPr marL="0" indent="0" algn="just">
                        <a:buNone/>
                      </a:pPr>
                      <a:r>
                        <a:rPr lang="es-419" sz="1400" b="1" kern="1200" baseline="0" dirty="0">
                          <a:solidFill>
                            <a:schemeClr val="lt1"/>
                          </a:solidFill>
                          <a:latin typeface="+mn-lt"/>
                          <a:ea typeface="+mn-ea"/>
                          <a:cs typeface="+mn-cs"/>
                        </a:rPr>
                        <a:t>3. Actuar de manera segura en la ejecución de funciones.</a:t>
                      </a:r>
                    </a:p>
                  </a:txBody>
                  <a:tcPr/>
                </a:tc>
                <a:extLst>
                  <a:ext uri="{0D108BD9-81ED-4DB2-BD59-A6C34878D82A}">
                    <a16:rowId xmlns:a16="http://schemas.microsoft.com/office/drawing/2014/main" val="10000"/>
                  </a:ext>
                </a:extLst>
              </a:tr>
            </a:tbl>
          </a:graphicData>
        </a:graphic>
      </p:graphicFrame>
      <p:graphicFrame>
        <p:nvGraphicFramePr>
          <p:cNvPr id="12" name="Tabla 11">
            <a:extLst>
              <a:ext uri="{FF2B5EF4-FFF2-40B4-BE49-F238E27FC236}">
                <a16:creationId xmlns:a16="http://schemas.microsoft.com/office/drawing/2014/main" id="{DF9862A8-8BA2-B71B-D2C6-EC7DC90E3B3D}"/>
              </a:ext>
            </a:extLst>
          </p:cNvPr>
          <p:cNvGraphicFramePr>
            <a:graphicFrameLocks noGrp="1"/>
          </p:cNvGraphicFramePr>
          <p:nvPr/>
        </p:nvGraphicFramePr>
        <p:xfrm>
          <a:off x="5520312" y="4153477"/>
          <a:ext cx="6310106" cy="2011680"/>
        </p:xfrm>
        <a:graphic>
          <a:graphicData uri="http://schemas.openxmlformats.org/drawingml/2006/table">
            <a:tbl>
              <a:tblPr firstRow="1" bandRow="1">
                <a:tableStyleId>{5C22544A-7EE6-4342-B048-85BDC9FD1C3A}</a:tableStyleId>
              </a:tblPr>
              <a:tblGrid>
                <a:gridCol w="1164326">
                  <a:extLst>
                    <a:ext uri="{9D8B030D-6E8A-4147-A177-3AD203B41FA5}">
                      <a16:colId xmlns:a16="http://schemas.microsoft.com/office/drawing/2014/main" val="20000"/>
                    </a:ext>
                  </a:extLst>
                </a:gridCol>
                <a:gridCol w="5145780">
                  <a:extLst>
                    <a:ext uri="{9D8B030D-6E8A-4147-A177-3AD203B41FA5}">
                      <a16:colId xmlns:a16="http://schemas.microsoft.com/office/drawing/2014/main" val="20001"/>
                    </a:ext>
                  </a:extLst>
                </a:gridCol>
              </a:tblGrid>
              <a:tr h="2011680">
                <a:tc>
                  <a:txBody>
                    <a:bodyPr/>
                    <a:lstStyle/>
                    <a:p>
                      <a:endParaRPr lang="es-419" sz="1400" dirty="0"/>
                    </a:p>
                    <a:p>
                      <a:endParaRPr lang="es-419" sz="1400" dirty="0"/>
                    </a:p>
                    <a:p>
                      <a:r>
                        <a:rPr lang="es-419" sz="1400" dirty="0"/>
                        <a:t>Lesión sufrida por el colaborador y sitio del accidente</a:t>
                      </a:r>
                    </a:p>
                    <a:p>
                      <a:endParaRPr lang="es-419" sz="1400" dirty="0"/>
                    </a:p>
                    <a:p>
                      <a:endParaRPr lang="es-419" sz="1400" dirty="0"/>
                    </a:p>
                  </a:txBody>
                  <a:tcPr/>
                </a:tc>
                <a:tc>
                  <a:txBody>
                    <a:bodyPr/>
                    <a:lstStyle/>
                    <a:p>
                      <a:endParaRPr lang="es-419" sz="1400" dirty="0"/>
                    </a:p>
                  </a:txBody>
                  <a:tcPr/>
                </a:tc>
                <a:extLst>
                  <a:ext uri="{0D108BD9-81ED-4DB2-BD59-A6C34878D82A}">
                    <a16:rowId xmlns:a16="http://schemas.microsoft.com/office/drawing/2014/main" val="10000"/>
                  </a:ext>
                </a:extLst>
              </a:tr>
            </a:tbl>
          </a:graphicData>
        </a:graphic>
      </p:graphicFrame>
      <p:sp>
        <p:nvSpPr>
          <p:cNvPr id="13" name="Rectángulo 12">
            <a:extLst>
              <a:ext uri="{FF2B5EF4-FFF2-40B4-BE49-F238E27FC236}">
                <a16:creationId xmlns:a16="http://schemas.microsoft.com/office/drawing/2014/main" id="{7D3C2E12-0882-ADD8-7748-F5E5C427D669}"/>
              </a:ext>
            </a:extLst>
          </p:cNvPr>
          <p:cNvSpPr/>
          <p:nvPr/>
        </p:nvSpPr>
        <p:spPr>
          <a:xfrm>
            <a:off x="9217047" y="801888"/>
            <a:ext cx="1820562" cy="171912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4" name="Imagen 13" descr="Un hombre en traje posando para fotografia&#10;&#10;Descripción generada automáticamente">
            <a:extLst>
              <a:ext uri="{FF2B5EF4-FFF2-40B4-BE49-F238E27FC236}">
                <a16:creationId xmlns:a16="http://schemas.microsoft.com/office/drawing/2014/main" id="{50B02C39-4B29-564F-4417-D675091A41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236" y="801888"/>
            <a:ext cx="1358184" cy="1718747"/>
          </a:xfrm>
          <a:prstGeom prst="rect">
            <a:avLst/>
          </a:prstGeom>
        </p:spPr>
      </p:pic>
      <p:pic>
        <p:nvPicPr>
          <p:cNvPr id="16" name="Imagen 15">
            <a:extLst>
              <a:ext uri="{FF2B5EF4-FFF2-40B4-BE49-F238E27FC236}">
                <a16:creationId xmlns:a16="http://schemas.microsoft.com/office/drawing/2014/main" id="{904ACEBB-2B1C-000E-0301-E2024527D9DE}"/>
              </a:ext>
            </a:extLst>
          </p:cNvPr>
          <p:cNvPicPr>
            <a:picLocks noChangeAspect="1"/>
          </p:cNvPicPr>
          <p:nvPr/>
        </p:nvPicPr>
        <p:blipFill>
          <a:blip r:embed="rId4"/>
          <a:stretch>
            <a:fillRect/>
          </a:stretch>
        </p:blipFill>
        <p:spPr>
          <a:xfrm>
            <a:off x="7611776" y="4194567"/>
            <a:ext cx="2860692" cy="1929499"/>
          </a:xfrm>
          <a:prstGeom prst="rect">
            <a:avLst/>
          </a:prstGeom>
        </p:spPr>
      </p:pic>
    </p:spTree>
    <p:extLst>
      <p:ext uri="{BB962C8B-B14F-4D97-AF65-F5344CB8AC3E}">
        <p14:creationId xmlns:p14="http://schemas.microsoft.com/office/powerpoint/2010/main" val="190414290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2461</TotalTime>
  <Words>420</Words>
  <Application>Microsoft Office PowerPoint</Application>
  <PresentationFormat>Panorámica</PresentationFormat>
  <Paragraphs>113</Paragraphs>
  <Slides>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vt:i4>
      </vt:variant>
    </vt:vector>
  </HeadingPairs>
  <TitlesOfParts>
    <vt:vector size="7" baseType="lpstr">
      <vt:lpstr>Arial</vt:lpstr>
      <vt:lpstr>Calibri</vt:lpstr>
      <vt:lpstr>Calibri Light</vt:lpstr>
      <vt:lpstr>Tema de Office</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Syso</dc:creator>
  <cp:lastModifiedBy>Erica Acosta</cp:lastModifiedBy>
  <cp:revision>71</cp:revision>
  <cp:lastPrinted>2024-04-02T17:04:07Z</cp:lastPrinted>
  <dcterms:created xsi:type="dcterms:W3CDTF">2024-01-22T19:52:02Z</dcterms:created>
  <dcterms:modified xsi:type="dcterms:W3CDTF">2026-01-29T22:36:15Z</dcterms:modified>
</cp:coreProperties>
</file>