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1" r:id="rId3"/>
    <p:sldId id="263" r:id="rId4"/>
  </p:sldIdLst>
  <p:sldSz cx="12192000" cy="6858000"/>
  <p:notesSz cx="6888163" cy="10020300"/>
  <p:defaultTextStyle>
    <a:defPPr>
      <a:defRPr lang="es-419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3" d="100"/>
          <a:sy n="63" d="100"/>
        </p:scale>
        <p:origin x="76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419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26A60-0CE5-4E4E-BFD9-EEE2B4CCB931}" type="datetimeFigureOut">
              <a:rPr lang="es-419" smtClean="0"/>
              <a:t>7/4/2026</a:t>
            </a:fld>
            <a:endParaRPr lang="es-419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B99D7-9ABA-4B9B-99F4-2EA5E400E15A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9165654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26A60-0CE5-4E4E-BFD9-EEE2B4CCB931}" type="datetimeFigureOut">
              <a:rPr lang="es-419" smtClean="0"/>
              <a:t>7/4/2026</a:t>
            </a:fld>
            <a:endParaRPr lang="es-419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B99D7-9ABA-4B9B-99F4-2EA5E400E15A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6836973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26A60-0CE5-4E4E-BFD9-EEE2B4CCB931}" type="datetimeFigureOut">
              <a:rPr lang="es-419" smtClean="0"/>
              <a:t>7/4/2026</a:t>
            </a:fld>
            <a:endParaRPr lang="es-419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B99D7-9ABA-4B9B-99F4-2EA5E400E15A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18670524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26A60-0CE5-4E4E-BFD9-EEE2B4CCB931}" type="datetimeFigureOut">
              <a:rPr lang="es-419" smtClean="0"/>
              <a:t>7/4/2026</a:t>
            </a:fld>
            <a:endParaRPr lang="es-419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B99D7-9ABA-4B9B-99F4-2EA5E400E15A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168148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26A60-0CE5-4E4E-BFD9-EEE2B4CCB931}" type="datetimeFigureOut">
              <a:rPr lang="es-419" smtClean="0"/>
              <a:t>7/4/2026</a:t>
            </a:fld>
            <a:endParaRPr lang="es-419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B99D7-9ABA-4B9B-99F4-2EA5E400E15A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4028591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26A60-0CE5-4E4E-BFD9-EEE2B4CCB931}" type="datetimeFigureOut">
              <a:rPr lang="es-419" smtClean="0"/>
              <a:t>7/4/2026</a:t>
            </a:fld>
            <a:endParaRPr lang="es-419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B99D7-9ABA-4B9B-99F4-2EA5E400E15A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3674290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26A60-0CE5-4E4E-BFD9-EEE2B4CCB931}" type="datetimeFigureOut">
              <a:rPr lang="es-419" smtClean="0"/>
              <a:t>7/4/2026</a:t>
            </a:fld>
            <a:endParaRPr lang="es-419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B99D7-9ABA-4B9B-99F4-2EA5E400E15A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3226801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26A60-0CE5-4E4E-BFD9-EEE2B4CCB931}" type="datetimeFigureOut">
              <a:rPr lang="es-419" smtClean="0"/>
              <a:t>7/4/2026</a:t>
            </a:fld>
            <a:endParaRPr lang="es-419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B99D7-9ABA-4B9B-99F4-2EA5E400E15A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1781019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26A60-0CE5-4E4E-BFD9-EEE2B4CCB931}" type="datetimeFigureOut">
              <a:rPr lang="es-419" smtClean="0"/>
              <a:t>7/4/2026</a:t>
            </a:fld>
            <a:endParaRPr lang="es-419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B99D7-9ABA-4B9B-99F4-2EA5E400E15A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629783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26A60-0CE5-4E4E-BFD9-EEE2B4CCB931}" type="datetimeFigureOut">
              <a:rPr lang="es-419" smtClean="0"/>
              <a:t>7/4/2026</a:t>
            </a:fld>
            <a:endParaRPr lang="es-419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B99D7-9ABA-4B9B-99F4-2EA5E400E15A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847428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419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26A60-0CE5-4E4E-BFD9-EEE2B4CCB931}" type="datetimeFigureOut">
              <a:rPr lang="es-419" smtClean="0"/>
              <a:t>7/4/2026</a:t>
            </a:fld>
            <a:endParaRPr lang="es-419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B99D7-9ABA-4B9B-99F4-2EA5E400E15A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34071472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419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B26A60-0CE5-4E4E-BFD9-EEE2B4CCB931}" type="datetimeFigureOut">
              <a:rPr lang="es-419" smtClean="0"/>
              <a:t>7/4/2026</a:t>
            </a:fld>
            <a:endParaRPr lang="es-419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419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8B99D7-9ABA-4B9B-99F4-2EA5E400E15A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819975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419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3126" t="2850" r="63851" b="74156"/>
          <a:stretch/>
        </p:blipFill>
        <p:spPr>
          <a:xfrm>
            <a:off x="0" y="65035"/>
            <a:ext cx="1919416" cy="846908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859006" y="-15919"/>
            <a:ext cx="7573319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LECCIONES APRENDIDAS POR ACCIDENTE DE TRABAJO FEBRERO A MARZO 2026</a:t>
            </a:r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7120823"/>
              </p:ext>
            </p:extLst>
          </p:nvPr>
        </p:nvGraphicFramePr>
        <p:xfrm>
          <a:off x="229012" y="1089287"/>
          <a:ext cx="7210854" cy="13058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71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68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13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535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70201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 gridSpan="5">
                  <a:txBody>
                    <a:bodyPr/>
                    <a:lstStyle/>
                    <a:p>
                      <a:r>
                        <a:rPr lang="es-419" sz="1400" dirty="0"/>
                        <a:t>Datos</a:t>
                      </a:r>
                      <a:r>
                        <a:rPr lang="es-419" sz="1400" baseline="0" dirty="0"/>
                        <a:t> del accidente</a:t>
                      </a:r>
                      <a:endParaRPr lang="es-419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419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419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419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419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419" sz="1400" b="1" dirty="0"/>
                        <a:t>Día de la semana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sz="1400" b="1" dirty="0"/>
                        <a:t>Fecha de ocurrencia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sz="1400" b="1" dirty="0"/>
                        <a:t>Hora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sz="1400" b="1" dirty="0"/>
                        <a:t>Contrato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sz="1400" b="1" dirty="0"/>
                        <a:t>Funcionario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6881">
                <a:tc>
                  <a:txBody>
                    <a:bodyPr/>
                    <a:lstStyle/>
                    <a:p>
                      <a:r>
                        <a:rPr lang="es-419" sz="1400" dirty="0"/>
                        <a:t>Martes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sz="1400" dirty="0"/>
                        <a:t>17/03/2026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sz="1400" dirty="0"/>
                        <a:t>13:10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sz="1400" dirty="0"/>
                        <a:t>Administrativo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sz="1400" dirty="0"/>
                        <a:t>Karen Vanessa Torres </a:t>
                      </a:r>
                      <a:r>
                        <a:rPr lang="es-419" sz="1400" dirty="0" err="1"/>
                        <a:t>Ibañez</a:t>
                      </a:r>
                      <a:endParaRPr lang="es-419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4115307"/>
              </p:ext>
            </p:extLst>
          </p:nvPr>
        </p:nvGraphicFramePr>
        <p:xfrm>
          <a:off x="229012" y="2572512"/>
          <a:ext cx="4937211" cy="2226069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4357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014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419" sz="1200" dirty="0"/>
                        <a:t>CRITERIO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sz="1200" dirty="0"/>
                        <a:t>DESCRIPCIÓN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419" sz="1100" dirty="0"/>
                        <a:t>TIPO DE LESIÓN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sz="1600" dirty="0"/>
                        <a:t>Caída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419" sz="1100" dirty="0"/>
                        <a:t>PARTE DEL CUERPO AFECTADA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sz="1600" dirty="0"/>
                        <a:t>Miembros inferiores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419" sz="1100" dirty="0"/>
                        <a:t>MECANISMO O FORMA DEL ACCIDENTE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1600" dirty="0"/>
                        <a:t>Choques o golpes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869">
                <a:tc>
                  <a:txBody>
                    <a:bodyPr/>
                    <a:lstStyle/>
                    <a:p>
                      <a:r>
                        <a:rPr lang="es-419" sz="1100" dirty="0"/>
                        <a:t>AGENTE DEL ACCIDENTE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sz="1600" dirty="0"/>
                        <a:t>Ambiente de trabajo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419" sz="1100" dirty="0"/>
                        <a:t>SITIO DONDE OCURRIO EL ACCIDENTE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419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 de administrativa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0" name="Tab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7644727"/>
              </p:ext>
            </p:extLst>
          </p:nvPr>
        </p:nvGraphicFramePr>
        <p:xfrm>
          <a:off x="229013" y="5065133"/>
          <a:ext cx="4937210" cy="14071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0425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946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07160">
                <a:tc>
                  <a:txBody>
                    <a:bodyPr/>
                    <a:lstStyle/>
                    <a:p>
                      <a:endParaRPr lang="es-419" sz="1200" dirty="0"/>
                    </a:p>
                    <a:p>
                      <a:endParaRPr lang="es-419" sz="1200" dirty="0"/>
                    </a:p>
                    <a:p>
                      <a:endParaRPr lang="es-419" sz="1200" dirty="0"/>
                    </a:p>
                    <a:p>
                      <a:r>
                        <a:rPr lang="es-419" sz="1200" dirty="0"/>
                        <a:t>LECCIÓN APRENDIDA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just">
                        <a:buAutoNum type="arabicPeriod"/>
                      </a:pPr>
                      <a:r>
                        <a:rPr lang="es-419" sz="14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Prestar atención a las condiciones del entorno laboral</a:t>
                      </a:r>
                    </a:p>
                    <a:p>
                      <a:pPr marL="342900" indent="-342900" algn="just">
                        <a:buAutoNum type="arabicPeriod"/>
                      </a:pPr>
                      <a:endParaRPr lang="es-419" sz="1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 algn="just">
                        <a:buNone/>
                      </a:pPr>
                      <a:r>
                        <a:rPr lang="es-419" sz="1400" b="1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2. Identificar los riesgo existentes</a:t>
                      </a:r>
                    </a:p>
                    <a:p>
                      <a:pPr algn="just"/>
                      <a:endParaRPr lang="es-419" sz="1400" b="1" kern="1200" baseline="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just"/>
                      <a:endParaRPr lang="es-419" sz="1400" b="1" kern="1200" baseline="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" name="Tab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9326114"/>
              </p:ext>
            </p:extLst>
          </p:nvPr>
        </p:nvGraphicFramePr>
        <p:xfrm>
          <a:off x="5513856" y="4712104"/>
          <a:ext cx="6564188" cy="201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12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529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11680">
                <a:tc>
                  <a:txBody>
                    <a:bodyPr/>
                    <a:lstStyle/>
                    <a:p>
                      <a:endParaRPr lang="es-419" sz="1400" dirty="0"/>
                    </a:p>
                    <a:p>
                      <a:endParaRPr lang="es-419" sz="1400" dirty="0"/>
                    </a:p>
                    <a:p>
                      <a:r>
                        <a:rPr lang="es-419" sz="1400" dirty="0"/>
                        <a:t>Sitio del accidente</a:t>
                      </a:r>
                    </a:p>
                    <a:p>
                      <a:endParaRPr lang="es-419" sz="1400" dirty="0"/>
                    </a:p>
                    <a:p>
                      <a:endParaRPr lang="es-419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419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3" name="Rectángulo 12"/>
          <p:cNvSpPr/>
          <p:nvPr/>
        </p:nvSpPr>
        <p:spPr>
          <a:xfrm>
            <a:off x="9547552" y="488489"/>
            <a:ext cx="1820562" cy="171912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221070C8-524A-3DB6-A15C-068FA7FF7B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7552" y="4927600"/>
            <a:ext cx="2133575" cy="1606457"/>
          </a:xfrm>
          <a:prstGeom prst="rect">
            <a:avLst/>
          </a:prstGeom>
        </p:spPr>
      </p:pic>
      <p:graphicFrame>
        <p:nvGraphicFramePr>
          <p:cNvPr id="14" name="Tabla 13">
            <a:extLst>
              <a:ext uri="{FF2B5EF4-FFF2-40B4-BE49-F238E27FC236}">
                <a16:creationId xmlns:a16="http://schemas.microsoft.com/office/drawing/2014/main" id="{4ECA5ADC-CFE1-2AEF-78D9-EA7EAD3C2B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6060652"/>
              </p:ext>
            </p:extLst>
          </p:nvPr>
        </p:nvGraphicFramePr>
        <p:xfrm>
          <a:off x="5513856" y="2572512"/>
          <a:ext cx="6403649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9120">
                  <a:extLst>
                    <a:ext uri="{9D8B030D-6E8A-4147-A177-3AD203B41FA5}">
                      <a16:colId xmlns:a16="http://schemas.microsoft.com/office/drawing/2014/main" val="3095238045"/>
                    </a:ext>
                  </a:extLst>
                </a:gridCol>
                <a:gridCol w="4864529">
                  <a:extLst>
                    <a:ext uri="{9D8B030D-6E8A-4147-A177-3AD203B41FA5}">
                      <a16:colId xmlns:a16="http://schemas.microsoft.com/office/drawing/2014/main" val="11489339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QUE SUCEDIÓ?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dirty="0"/>
                        <a:t>Al estar haciendo el desplazamiento desde la oficina a su almuerzo, bajando las escaleras resbalo y cayo cinco escalones</a:t>
                      </a:r>
                      <a:endParaRPr lang="es-419" sz="1800" dirty="0"/>
                    </a:p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90889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TIPO DE LESION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Contusión del Tobillo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8053199"/>
                  </a:ext>
                </a:extLst>
              </a:tr>
            </a:tbl>
          </a:graphicData>
        </a:graphic>
      </p:graphicFrame>
      <p:pic>
        <p:nvPicPr>
          <p:cNvPr id="17" name="Imagen 16">
            <a:extLst>
              <a:ext uri="{FF2B5EF4-FFF2-40B4-BE49-F238E27FC236}">
                <a16:creationId xmlns:a16="http://schemas.microsoft.com/office/drawing/2014/main" id="{5518756B-26C4-7B16-C65D-57ABFF3AE6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9866" y="4896172"/>
            <a:ext cx="1328214" cy="171417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BD3B74D1-E446-F81E-4C05-8382BAAEF2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317" y="521820"/>
            <a:ext cx="1731032" cy="173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9394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2CF3DD-2648-713F-66C4-9939E5ECFB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56619DB-A3A7-D19A-64E9-06B9E0CFF5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26" t="2850" r="63851" b="74156"/>
          <a:stretch/>
        </p:blipFill>
        <p:spPr>
          <a:xfrm>
            <a:off x="0" y="65035"/>
            <a:ext cx="1919416" cy="846908"/>
          </a:xfrm>
          <a:prstGeom prst="rect">
            <a:avLst/>
          </a:prstGeom>
        </p:spPr>
      </p:pic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94E7716F-4E7C-605F-008E-901227B9C1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4093562"/>
              </p:ext>
            </p:extLst>
          </p:nvPr>
        </p:nvGraphicFramePr>
        <p:xfrm>
          <a:off x="1224692" y="995409"/>
          <a:ext cx="7210854" cy="13058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71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68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13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535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70201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 gridSpan="5">
                  <a:txBody>
                    <a:bodyPr/>
                    <a:lstStyle/>
                    <a:p>
                      <a:r>
                        <a:rPr lang="es-419" sz="1400" dirty="0"/>
                        <a:t>Datos</a:t>
                      </a:r>
                      <a:r>
                        <a:rPr lang="es-419" sz="1400" baseline="0" dirty="0"/>
                        <a:t> del accidente</a:t>
                      </a:r>
                      <a:endParaRPr lang="es-419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419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419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419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419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419" sz="1400" b="1" dirty="0"/>
                        <a:t>Día de la semana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sz="1400" b="1" dirty="0"/>
                        <a:t>Fecha de ocurrencia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sz="1400" b="1" dirty="0"/>
                        <a:t>Hora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sz="1400" b="1" dirty="0"/>
                        <a:t>Contrato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sz="1400" b="1" dirty="0"/>
                        <a:t>Funcionario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6881">
                <a:tc>
                  <a:txBody>
                    <a:bodyPr/>
                    <a:lstStyle/>
                    <a:p>
                      <a:r>
                        <a:rPr lang="es-419" sz="1400" dirty="0"/>
                        <a:t>Viernes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sz="1400" dirty="0"/>
                        <a:t>13/03/2026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419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sz="1400" dirty="0"/>
                        <a:t>Motorizado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sz="1400" dirty="0"/>
                        <a:t>Jaime Enrique Carrillo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3E6EBCDD-8676-75C7-FD92-17B2DE8FDC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7329319"/>
              </p:ext>
            </p:extLst>
          </p:nvPr>
        </p:nvGraphicFramePr>
        <p:xfrm>
          <a:off x="361582" y="2486035"/>
          <a:ext cx="5101474" cy="2434349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5167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847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419" sz="1200" dirty="0"/>
                        <a:t>CRITERIO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sz="1200" dirty="0"/>
                        <a:t>DESCRIPCIÓN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419" sz="1100" dirty="0"/>
                        <a:t>TIPO DE LESIÓN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sz="1600" dirty="0"/>
                        <a:t>Golpe o contusión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419" sz="1100" dirty="0"/>
                        <a:t>PARTE DEL CUERPO AFECTADA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sz="1600" dirty="0"/>
                        <a:t>Miembros superiores (Hombro y Brazo)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419" sz="1100" dirty="0"/>
                        <a:t>MECANISMO O FORMA DEL ACCIDENTE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1600" dirty="0" err="1"/>
                        <a:t>Caidas</a:t>
                      </a:r>
                      <a:endParaRPr lang="es-419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869">
                <a:tc>
                  <a:txBody>
                    <a:bodyPr/>
                    <a:lstStyle/>
                    <a:p>
                      <a:r>
                        <a:rPr lang="es-419" sz="1100" dirty="0"/>
                        <a:t>AGENTE DEL ACCIDENTE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sz="1600" dirty="0"/>
                        <a:t>Ambientes de trabajo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419" sz="1100" dirty="0"/>
                        <a:t>SITIO DONDE OCURRIO EL ACCIDENTE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419" sz="1600" dirty="0" err="1"/>
                        <a:t>Vias</a:t>
                      </a:r>
                      <a:r>
                        <a:rPr lang="es-419" sz="1600" dirty="0"/>
                        <a:t> </a:t>
                      </a:r>
                      <a:r>
                        <a:rPr lang="es-419" sz="1600" dirty="0" err="1"/>
                        <a:t>pùblicas</a:t>
                      </a:r>
                      <a:endParaRPr lang="es-419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55BF0196-A7C2-3A66-FD4F-A49294DFC9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2800729"/>
              </p:ext>
            </p:extLst>
          </p:nvPr>
        </p:nvGraphicFramePr>
        <p:xfrm>
          <a:off x="361582" y="5582920"/>
          <a:ext cx="4937210" cy="14071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0425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946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07160">
                <a:tc>
                  <a:txBody>
                    <a:bodyPr/>
                    <a:lstStyle/>
                    <a:p>
                      <a:endParaRPr lang="es-419" sz="1200" dirty="0"/>
                    </a:p>
                    <a:p>
                      <a:endParaRPr lang="es-419" sz="1200" dirty="0"/>
                    </a:p>
                    <a:p>
                      <a:endParaRPr lang="es-419" sz="1200" dirty="0"/>
                    </a:p>
                    <a:p>
                      <a:r>
                        <a:rPr lang="es-419" sz="1200" dirty="0"/>
                        <a:t>LECCIÓN APRENDIDA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just">
                        <a:buAutoNum type="arabicPeriod"/>
                      </a:pPr>
                      <a:r>
                        <a:rPr lang="es-419" sz="1400" b="1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Identificar los riesgos de exposición a los que puede estar expuestos en las </a:t>
                      </a:r>
                      <a:r>
                        <a:rPr lang="es-419" sz="1400" b="1" kern="1200" baseline="0" dirty="0" err="1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vìas</a:t>
                      </a:r>
                      <a:r>
                        <a:rPr lang="es-419" sz="1400" b="1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publicas</a:t>
                      </a:r>
                    </a:p>
                    <a:p>
                      <a:pPr marL="342900" indent="-342900" algn="just">
                        <a:buAutoNum type="arabicPeriod"/>
                      </a:pPr>
                      <a:endParaRPr lang="es-419" sz="1400" b="1" kern="1200" baseline="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indent="-342900" algn="just">
                        <a:buAutoNum type="arabicPeriod"/>
                      </a:pPr>
                      <a:r>
                        <a:rPr lang="es-419" sz="1400" b="1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Utilizar las señales de prevención con los que cuenta la moto, para prevenir a conductores alrededor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" name="Tabla 11">
            <a:extLst>
              <a:ext uri="{FF2B5EF4-FFF2-40B4-BE49-F238E27FC236}">
                <a16:creationId xmlns:a16="http://schemas.microsoft.com/office/drawing/2014/main" id="{B305F277-C5D0-0974-F8FC-1172A6B2AE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9574980"/>
              </p:ext>
            </p:extLst>
          </p:nvPr>
        </p:nvGraphicFramePr>
        <p:xfrm>
          <a:off x="5645664" y="4978400"/>
          <a:ext cx="6403649" cy="201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15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220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11680">
                <a:tc>
                  <a:txBody>
                    <a:bodyPr/>
                    <a:lstStyle/>
                    <a:p>
                      <a:endParaRPr lang="es-419" sz="1400" dirty="0"/>
                    </a:p>
                    <a:p>
                      <a:endParaRPr lang="es-419" sz="1400" dirty="0"/>
                    </a:p>
                    <a:p>
                      <a:r>
                        <a:rPr lang="es-419" sz="1400" dirty="0"/>
                        <a:t>Lesión sufrida por el colaborador y sitio del accidente</a:t>
                      </a:r>
                    </a:p>
                    <a:p>
                      <a:endParaRPr lang="es-419" sz="1400" dirty="0"/>
                    </a:p>
                    <a:p>
                      <a:endParaRPr lang="es-419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419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3" name="Rectángulo 12">
            <a:extLst>
              <a:ext uri="{FF2B5EF4-FFF2-40B4-BE49-F238E27FC236}">
                <a16:creationId xmlns:a16="http://schemas.microsoft.com/office/drawing/2014/main" id="{5BAE9674-4BAD-B1B4-C11C-D12D8E0A98B4}"/>
              </a:ext>
            </a:extLst>
          </p:cNvPr>
          <p:cNvSpPr/>
          <p:nvPr/>
        </p:nvSpPr>
        <p:spPr>
          <a:xfrm>
            <a:off x="9217047" y="801888"/>
            <a:ext cx="1820562" cy="171912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61F78600-BA4A-FDEC-7C7A-C3F5FCCC08C4}"/>
              </a:ext>
            </a:extLst>
          </p:cNvPr>
          <p:cNvSpPr/>
          <p:nvPr/>
        </p:nvSpPr>
        <p:spPr>
          <a:xfrm>
            <a:off x="1859006" y="-15919"/>
            <a:ext cx="7573319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LECCIONES APRENDIDAS POR ACCIDENTE DE TRABAJO FEBRERO A MARZO 2026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EB0AFA6A-C430-BFD0-EBB3-E37D3F6986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1819361"/>
              </p:ext>
            </p:extLst>
          </p:nvPr>
        </p:nvGraphicFramePr>
        <p:xfrm>
          <a:off x="5684576" y="2649109"/>
          <a:ext cx="6403649" cy="2108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9264">
                  <a:extLst>
                    <a:ext uri="{9D8B030D-6E8A-4147-A177-3AD203B41FA5}">
                      <a16:colId xmlns:a16="http://schemas.microsoft.com/office/drawing/2014/main" val="3095238045"/>
                    </a:ext>
                  </a:extLst>
                </a:gridCol>
                <a:gridCol w="4734385">
                  <a:extLst>
                    <a:ext uri="{9D8B030D-6E8A-4147-A177-3AD203B41FA5}">
                      <a16:colId xmlns:a16="http://schemas.microsoft.com/office/drawing/2014/main" val="11489339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QUE SUCEDIÓ?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800" dirty="0"/>
                        <a:t>Al estar realizando su recorrido como supervisor motorizado  </a:t>
                      </a:r>
                      <a:r>
                        <a:rPr lang="es-ES" sz="1800" dirty="0" err="1"/>
                        <a:t>dirigiendote</a:t>
                      </a:r>
                      <a:r>
                        <a:rPr lang="es-ES" sz="1800" dirty="0"/>
                        <a:t> al puesto de </a:t>
                      </a:r>
                      <a:r>
                        <a:rPr lang="es-ES" sz="1800" dirty="0" err="1"/>
                        <a:t>tecmo</a:t>
                      </a:r>
                      <a:r>
                        <a:rPr lang="es-ES" sz="1800" dirty="0"/>
                        <a:t>, al hacer el retorno una moto le impacto la parte trasera de la moto ocasionando que perdiera el equilibrio y cayera</a:t>
                      </a:r>
                      <a:endParaRPr lang="es-419" sz="1800" dirty="0"/>
                    </a:p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90889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TIPO DE LESION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Contusión del Hombro y Brazo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8053199"/>
                  </a:ext>
                </a:extLst>
              </a:tr>
            </a:tbl>
          </a:graphicData>
        </a:graphic>
      </p:graphicFrame>
      <p:pic>
        <p:nvPicPr>
          <p:cNvPr id="9" name="Imagen 8">
            <a:extLst>
              <a:ext uri="{FF2B5EF4-FFF2-40B4-BE49-F238E27FC236}">
                <a16:creationId xmlns:a16="http://schemas.microsoft.com/office/drawing/2014/main" id="{F01192CB-AB8B-9518-CB09-BB2CA97502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9422" y="5105128"/>
            <a:ext cx="1376124" cy="175877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3DE8D12-0DB7-0DF2-0FC0-1F8B9F0FEE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0309" y="766914"/>
            <a:ext cx="1797300" cy="1719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508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868FFF-27A9-951D-2994-1CB962BE7E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B6955FC-3DCD-ADC5-0F1B-ACC7AFD7A3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26" t="2850" r="63851" b="74156"/>
          <a:stretch/>
        </p:blipFill>
        <p:spPr>
          <a:xfrm>
            <a:off x="0" y="65035"/>
            <a:ext cx="1919416" cy="846908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DF224D99-0C00-FFB8-483B-318FCD3A0DF3}"/>
              </a:ext>
            </a:extLst>
          </p:cNvPr>
          <p:cNvSpPr/>
          <p:nvPr/>
        </p:nvSpPr>
        <p:spPr>
          <a:xfrm>
            <a:off x="1859006" y="-15919"/>
            <a:ext cx="7573319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LECCIONES APRENDIDAS POR ACCIDENTE DE TRABAJO FEBRERO - MARZO</a:t>
            </a:r>
            <a:r>
              <a:rPr lang="es-ES" sz="3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2026</a:t>
            </a:r>
            <a:endParaRPr lang="es-ES" sz="32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73B3C03A-3131-DA9B-1AF0-55F453221A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7574849"/>
              </p:ext>
            </p:extLst>
          </p:nvPr>
        </p:nvGraphicFramePr>
        <p:xfrm>
          <a:off x="1224692" y="995409"/>
          <a:ext cx="7210854" cy="13058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71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68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13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535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70201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 gridSpan="5">
                  <a:txBody>
                    <a:bodyPr/>
                    <a:lstStyle/>
                    <a:p>
                      <a:r>
                        <a:rPr lang="es-419" sz="1400" dirty="0"/>
                        <a:t>Datos</a:t>
                      </a:r>
                      <a:r>
                        <a:rPr lang="es-419" sz="1400" baseline="0" dirty="0"/>
                        <a:t> del accidente</a:t>
                      </a:r>
                      <a:endParaRPr lang="es-419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419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419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419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419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419" sz="1400" b="1" dirty="0"/>
                        <a:t>Día de la semana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sz="1400" b="1" dirty="0"/>
                        <a:t>Fecha de ocurrencia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sz="1400" b="1" dirty="0"/>
                        <a:t>Hora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sz="1400" b="1" dirty="0"/>
                        <a:t>Contrato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sz="1400" b="1" dirty="0"/>
                        <a:t>Funcionario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6881">
                <a:tc>
                  <a:txBody>
                    <a:bodyPr/>
                    <a:lstStyle/>
                    <a:p>
                      <a:r>
                        <a:rPr lang="es-419" sz="1400" dirty="0"/>
                        <a:t>Martes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sz="1400" dirty="0"/>
                        <a:t>31/03/2026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sz="1400" dirty="0"/>
                        <a:t>4:05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sz="1400" dirty="0"/>
                        <a:t>Compensar calle 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sz="1400" dirty="0"/>
                        <a:t>Deisy Morales Cubides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5182FDE7-7048-5806-AF9D-9955D1EBF8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6025870"/>
              </p:ext>
            </p:extLst>
          </p:nvPr>
        </p:nvGraphicFramePr>
        <p:xfrm>
          <a:off x="361582" y="2486035"/>
          <a:ext cx="5101474" cy="2226069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5167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847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419" sz="1200" dirty="0"/>
                        <a:t>CRITERIO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sz="1200" dirty="0"/>
                        <a:t>DESCRIPCIÓN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419" sz="1100" dirty="0"/>
                        <a:t>TIPO DE LESIÓN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sz="1600" dirty="0"/>
                        <a:t>Golpe </a:t>
                      </a:r>
                      <a:r>
                        <a:rPr lang="es-419" sz="1600" dirty="0" err="1"/>
                        <a:t>vehìculo</a:t>
                      </a:r>
                      <a:endParaRPr lang="es-419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419" sz="1100" dirty="0"/>
                        <a:t>PARTE DEL CUERPO AFECTADA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sz="1600" dirty="0"/>
                        <a:t>Espalda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419" sz="1100" dirty="0"/>
                        <a:t>MECANISMO O FORMA DEL ACCIDENTE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1600" dirty="0"/>
                        <a:t>Choque - Golpe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869">
                <a:tc>
                  <a:txBody>
                    <a:bodyPr/>
                    <a:lstStyle/>
                    <a:p>
                      <a:r>
                        <a:rPr lang="es-419" sz="1100" dirty="0"/>
                        <a:t>AGENTE DEL ACCIDENTE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419" sz="1600" dirty="0"/>
                        <a:t>Ambiente de trabajo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419" sz="1100" dirty="0"/>
                        <a:t>SITIO DONDE OCURRIO EL ACCIDENTE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419" sz="1600" dirty="0"/>
                        <a:t>Parqueadero Zona </a:t>
                      </a:r>
                      <a:r>
                        <a:rPr lang="es-419" sz="1600" dirty="0" err="1"/>
                        <a:t>Vehìcular</a:t>
                      </a:r>
                      <a:endParaRPr lang="es-419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80BFF858-B9F9-D30F-10A2-57D9872B82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9546894"/>
              </p:ext>
            </p:extLst>
          </p:nvPr>
        </p:nvGraphicFramePr>
        <p:xfrm>
          <a:off x="387126" y="4781285"/>
          <a:ext cx="5075930" cy="14071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0718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41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07160">
                <a:tc>
                  <a:txBody>
                    <a:bodyPr/>
                    <a:lstStyle/>
                    <a:p>
                      <a:endParaRPr lang="es-419" sz="1200" dirty="0"/>
                    </a:p>
                    <a:p>
                      <a:endParaRPr lang="es-419" sz="1200" dirty="0"/>
                    </a:p>
                    <a:p>
                      <a:endParaRPr lang="es-419" sz="1200" dirty="0"/>
                    </a:p>
                    <a:p>
                      <a:r>
                        <a:rPr lang="es-419" sz="1200" dirty="0"/>
                        <a:t>LECCIÓN APRENDIDA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just">
                        <a:buAutoNum type="arabicPeriod"/>
                      </a:pPr>
                      <a:r>
                        <a:rPr lang="es-419" sz="1400" b="1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Importancia de estar alerta a los riesgos que se puedan presentar en el entorno</a:t>
                      </a:r>
                    </a:p>
                    <a:p>
                      <a:pPr marL="342900" indent="-342900" algn="just">
                        <a:buAutoNum type="arabicPeriod"/>
                      </a:pPr>
                      <a:r>
                        <a:rPr lang="es-419" sz="1400" b="1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Establecer pautas de autocuidado con el fin de salvaguardar la vida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" name="Tabla 11">
            <a:extLst>
              <a:ext uri="{FF2B5EF4-FFF2-40B4-BE49-F238E27FC236}">
                <a16:creationId xmlns:a16="http://schemas.microsoft.com/office/drawing/2014/main" id="{DF9862A8-8BA2-B71B-D2C6-EC7DC90E3B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5063421"/>
              </p:ext>
            </p:extLst>
          </p:nvPr>
        </p:nvGraphicFramePr>
        <p:xfrm>
          <a:off x="5684576" y="4781285"/>
          <a:ext cx="6310106" cy="201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43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457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11680">
                <a:tc>
                  <a:txBody>
                    <a:bodyPr/>
                    <a:lstStyle/>
                    <a:p>
                      <a:endParaRPr lang="es-419" sz="1400" dirty="0"/>
                    </a:p>
                    <a:p>
                      <a:endParaRPr lang="es-419" sz="1400" dirty="0"/>
                    </a:p>
                    <a:p>
                      <a:r>
                        <a:rPr lang="es-419" sz="1400" dirty="0"/>
                        <a:t>Lesión sufrida por el colaborador y sitio del accidente</a:t>
                      </a:r>
                    </a:p>
                    <a:p>
                      <a:endParaRPr lang="es-419" sz="1400" dirty="0"/>
                    </a:p>
                    <a:p>
                      <a:endParaRPr lang="es-419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419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3" name="Rectángulo 12">
            <a:extLst>
              <a:ext uri="{FF2B5EF4-FFF2-40B4-BE49-F238E27FC236}">
                <a16:creationId xmlns:a16="http://schemas.microsoft.com/office/drawing/2014/main" id="{7D3C2E12-0882-ADD8-7748-F5E5C427D669}"/>
              </a:ext>
            </a:extLst>
          </p:cNvPr>
          <p:cNvSpPr/>
          <p:nvPr/>
        </p:nvSpPr>
        <p:spPr>
          <a:xfrm>
            <a:off x="9217047" y="801888"/>
            <a:ext cx="1820562" cy="171912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2D4A88A1-E5A1-958D-5220-EE02C8B475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4801549"/>
              </p:ext>
            </p:extLst>
          </p:nvPr>
        </p:nvGraphicFramePr>
        <p:xfrm>
          <a:off x="5684577" y="2649109"/>
          <a:ext cx="6310106" cy="1559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4880">
                  <a:extLst>
                    <a:ext uri="{9D8B030D-6E8A-4147-A177-3AD203B41FA5}">
                      <a16:colId xmlns:a16="http://schemas.microsoft.com/office/drawing/2014/main" val="3095238045"/>
                    </a:ext>
                  </a:extLst>
                </a:gridCol>
                <a:gridCol w="4665226">
                  <a:extLst>
                    <a:ext uri="{9D8B030D-6E8A-4147-A177-3AD203B41FA5}">
                      <a16:colId xmlns:a16="http://schemas.microsoft.com/office/drawing/2014/main" val="11489339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QUE SUCEDIÓ?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Capacitar al personal en la importancia de identificar los riesgos de </a:t>
                      </a:r>
                      <a:r>
                        <a:rPr lang="es-ES" dirty="0" err="1"/>
                        <a:t>exposiciòn</a:t>
                      </a:r>
                      <a:r>
                        <a:rPr lang="es-ES" dirty="0"/>
                        <a:t> a los que se </a:t>
                      </a:r>
                      <a:r>
                        <a:rPr lang="es-ES" dirty="0" err="1"/>
                        <a:t>enuentra</a:t>
                      </a:r>
                      <a:r>
                        <a:rPr lang="es-ES" dirty="0"/>
                        <a:t> expuesta con el fin de prevenir accidentes e incidentes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90889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TIPO DE LESION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/>
                        <a:t>Golpe Miembros superiores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8053199"/>
                  </a:ext>
                </a:extLst>
              </a:tr>
            </a:tbl>
          </a:graphicData>
        </a:graphic>
      </p:graphicFrame>
      <p:pic>
        <p:nvPicPr>
          <p:cNvPr id="9" name="Imagen 8">
            <a:extLst>
              <a:ext uri="{FF2B5EF4-FFF2-40B4-BE49-F238E27FC236}">
                <a16:creationId xmlns:a16="http://schemas.microsoft.com/office/drawing/2014/main" id="{1C6E0AD8-2743-17B5-587A-87AF0ADF68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9178" y="4951602"/>
            <a:ext cx="1947869" cy="146978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7E04FE3-811C-D4BA-956F-5AA9DC44EA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6397" y="911943"/>
            <a:ext cx="1061861" cy="1442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14290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2636</TotalTime>
  <Words>406</Words>
  <Application>Microsoft Office PowerPoint</Application>
  <PresentationFormat>Panorámica</PresentationFormat>
  <Paragraphs>112</Paragraphs>
  <Slides>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Syso</dc:creator>
  <cp:lastModifiedBy>Erica Acosta</cp:lastModifiedBy>
  <cp:revision>80</cp:revision>
  <cp:lastPrinted>2024-04-02T17:04:07Z</cp:lastPrinted>
  <dcterms:created xsi:type="dcterms:W3CDTF">2024-01-22T19:52:02Z</dcterms:created>
  <dcterms:modified xsi:type="dcterms:W3CDTF">2026-04-07T22:28:19Z</dcterms:modified>
</cp:coreProperties>
</file>