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Lst>
  <p:sldSz cx="12192000" cy="6858000"/>
  <p:notesSz cx="6888163" cy="100203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p:cNvSpPr>
            <a:spLocks noGrp="1"/>
          </p:cNvSpPr>
          <p:nvPr>
            <p:ph type="dt" sz="half" idx="10"/>
          </p:nvPr>
        </p:nvSpPr>
        <p:spPr/>
        <p:txBody>
          <a:bodyPr/>
          <a:lstStyle/>
          <a:p>
            <a:fld id="{0EB26A60-0CE5-4E4E-BFD9-EEE2B4CCB931}" type="datetimeFigureOut">
              <a:rPr lang="es-419" smtClean="0"/>
              <a:t>12/05/25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291656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0EB26A60-0CE5-4E4E-BFD9-EEE2B4CCB931}" type="datetimeFigureOut">
              <a:rPr lang="es-419" smtClean="0"/>
              <a:t>12/05/25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268369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0EB26A60-0CE5-4E4E-BFD9-EEE2B4CCB931}" type="datetimeFigureOut">
              <a:rPr lang="es-419" smtClean="0"/>
              <a:t>12/05/25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186705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0EB26A60-0CE5-4E4E-BFD9-EEE2B4CCB931}" type="datetimeFigureOut">
              <a:rPr lang="es-419" smtClean="0"/>
              <a:t>12/05/25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21681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EB26A60-0CE5-4E4E-BFD9-EEE2B4CCB931}" type="datetimeFigureOut">
              <a:rPr lang="es-419" smtClean="0"/>
              <a:t>12/05/25</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402859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p:cNvSpPr>
            <a:spLocks noGrp="1"/>
          </p:cNvSpPr>
          <p:nvPr>
            <p:ph type="dt" sz="half" idx="10"/>
          </p:nvPr>
        </p:nvSpPr>
        <p:spPr/>
        <p:txBody>
          <a:bodyPr/>
          <a:lstStyle/>
          <a:p>
            <a:fld id="{0EB26A60-0CE5-4E4E-BFD9-EEE2B4CCB931}" type="datetimeFigureOut">
              <a:rPr lang="es-419" smtClean="0"/>
              <a:t>12/05/25</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367429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p:cNvSpPr>
            <a:spLocks noGrp="1"/>
          </p:cNvSpPr>
          <p:nvPr>
            <p:ph type="dt" sz="half" idx="10"/>
          </p:nvPr>
        </p:nvSpPr>
        <p:spPr/>
        <p:txBody>
          <a:bodyPr/>
          <a:lstStyle/>
          <a:p>
            <a:fld id="{0EB26A60-0CE5-4E4E-BFD9-EEE2B4CCB931}" type="datetimeFigureOut">
              <a:rPr lang="es-419" smtClean="0"/>
              <a:t>12/05/25</a:t>
            </a:fld>
            <a:endParaRPr lang="es-419"/>
          </a:p>
        </p:txBody>
      </p:sp>
      <p:sp>
        <p:nvSpPr>
          <p:cNvPr id="8" name="Marcador de pie de página 7"/>
          <p:cNvSpPr>
            <a:spLocks noGrp="1"/>
          </p:cNvSpPr>
          <p:nvPr>
            <p:ph type="ftr" sz="quarter" idx="11"/>
          </p:nvPr>
        </p:nvSpPr>
        <p:spPr/>
        <p:txBody>
          <a:bodyPr/>
          <a:lstStyle/>
          <a:p>
            <a:endParaRPr lang="es-419"/>
          </a:p>
        </p:txBody>
      </p:sp>
      <p:sp>
        <p:nvSpPr>
          <p:cNvPr id="9" name="Marcador de número de diapositiva 8"/>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322680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fecha 2"/>
          <p:cNvSpPr>
            <a:spLocks noGrp="1"/>
          </p:cNvSpPr>
          <p:nvPr>
            <p:ph type="dt" sz="half" idx="10"/>
          </p:nvPr>
        </p:nvSpPr>
        <p:spPr/>
        <p:txBody>
          <a:bodyPr/>
          <a:lstStyle/>
          <a:p>
            <a:fld id="{0EB26A60-0CE5-4E4E-BFD9-EEE2B4CCB931}" type="datetimeFigureOut">
              <a:rPr lang="es-419" smtClean="0"/>
              <a:t>12/05/25</a:t>
            </a:fld>
            <a:endParaRPr lang="es-419"/>
          </a:p>
        </p:txBody>
      </p:sp>
      <p:sp>
        <p:nvSpPr>
          <p:cNvPr id="4" name="Marcador de pie de página 3"/>
          <p:cNvSpPr>
            <a:spLocks noGrp="1"/>
          </p:cNvSpPr>
          <p:nvPr>
            <p:ph type="ftr" sz="quarter" idx="11"/>
          </p:nvPr>
        </p:nvSpPr>
        <p:spPr/>
        <p:txBody>
          <a:bodyPr/>
          <a:lstStyle/>
          <a:p>
            <a:endParaRPr lang="es-419"/>
          </a:p>
        </p:txBody>
      </p:sp>
      <p:sp>
        <p:nvSpPr>
          <p:cNvPr id="5" name="Marcador de número de diapositiva 4"/>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178101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B26A60-0CE5-4E4E-BFD9-EEE2B4CCB931}" type="datetimeFigureOut">
              <a:rPr lang="es-419" smtClean="0"/>
              <a:t>12/05/25</a:t>
            </a:fld>
            <a:endParaRPr lang="es-419"/>
          </a:p>
        </p:txBody>
      </p:sp>
      <p:sp>
        <p:nvSpPr>
          <p:cNvPr id="3" name="Marcador de pie de página 2"/>
          <p:cNvSpPr>
            <a:spLocks noGrp="1"/>
          </p:cNvSpPr>
          <p:nvPr>
            <p:ph type="ftr" sz="quarter" idx="11"/>
          </p:nvPr>
        </p:nvSpPr>
        <p:spPr/>
        <p:txBody>
          <a:bodyPr/>
          <a:lstStyle/>
          <a:p>
            <a:endParaRPr lang="es-419"/>
          </a:p>
        </p:txBody>
      </p:sp>
      <p:sp>
        <p:nvSpPr>
          <p:cNvPr id="4" name="Marcador de número de diapositiva 3"/>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262978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EB26A60-0CE5-4E4E-BFD9-EEE2B4CCB931}" type="datetimeFigureOut">
              <a:rPr lang="es-419" smtClean="0"/>
              <a:t>12/05/25</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84742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EB26A60-0CE5-4E4E-BFD9-EEE2B4CCB931}" type="datetimeFigureOut">
              <a:rPr lang="es-419" smtClean="0"/>
              <a:t>12/05/25</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928B99D7-9ABA-4B9B-99F4-2EA5E400E15A}" type="slidenum">
              <a:rPr lang="es-419" smtClean="0"/>
              <a:t>‹Nº›</a:t>
            </a:fld>
            <a:endParaRPr lang="es-419"/>
          </a:p>
        </p:txBody>
      </p:sp>
    </p:spTree>
    <p:extLst>
      <p:ext uri="{BB962C8B-B14F-4D97-AF65-F5344CB8AC3E}">
        <p14:creationId xmlns:p14="http://schemas.microsoft.com/office/powerpoint/2010/main" val="340714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26A60-0CE5-4E4E-BFD9-EEE2B4CCB931}" type="datetimeFigureOut">
              <a:rPr lang="es-419" smtClean="0"/>
              <a:t>12/05/25</a:t>
            </a:fld>
            <a:endParaRPr lang="es-419"/>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B99D7-9ABA-4B9B-99F4-2EA5E400E15A}" type="slidenum">
              <a:rPr lang="es-419" smtClean="0"/>
              <a:t>‹Nº›</a:t>
            </a:fld>
            <a:endParaRPr lang="es-419"/>
          </a:p>
        </p:txBody>
      </p:sp>
    </p:spTree>
    <p:extLst>
      <p:ext uri="{BB962C8B-B14F-4D97-AF65-F5344CB8AC3E}">
        <p14:creationId xmlns:p14="http://schemas.microsoft.com/office/powerpoint/2010/main" val="819975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26" t="2850" r="63851" b="74156"/>
          <a:stretch/>
        </p:blipFill>
        <p:spPr>
          <a:xfrm>
            <a:off x="0" y="164758"/>
            <a:ext cx="1919416" cy="846908"/>
          </a:xfrm>
          <a:prstGeom prst="rect">
            <a:avLst/>
          </a:prstGeom>
        </p:spPr>
      </p:pic>
      <p:sp>
        <p:nvSpPr>
          <p:cNvPr id="5" name="Rectángulo 4"/>
          <p:cNvSpPr/>
          <p:nvPr/>
        </p:nvSpPr>
        <p:spPr>
          <a:xfrm>
            <a:off x="1859006" y="-15919"/>
            <a:ext cx="7573319" cy="1077218"/>
          </a:xfrm>
          <a:prstGeom prst="rect">
            <a:avLst/>
          </a:prstGeom>
          <a:noFill/>
        </p:spPr>
        <p:txBody>
          <a:bodyPr wrap="square" lIns="91440" tIns="45720" rIns="91440" bIns="45720">
            <a:spAutoFit/>
          </a:bodyPr>
          <a:lstStyle/>
          <a:p>
            <a:pPr algn="ctr"/>
            <a:r>
              <a:rPr lang="es-ES" sz="3200" b="0" cap="none" spc="0" dirty="0">
                <a:ln w="0"/>
                <a:solidFill>
                  <a:schemeClr val="accent1"/>
                </a:solidFill>
                <a:effectLst>
                  <a:outerShdw blurRad="38100" dist="25400" dir="5400000" algn="ctr" rotWithShape="0">
                    <a:srgbClr val="6E747A">
                      <a:alpha val="43000"/>
                    </a:srgbClr>
                  </a:outerShdw>
                </a:effectLst>
              </a:rPr>
              <a:t>LECCIONES APRENDIDAS POR ACCIDENTE DE TRABAJO </a:t>
            </a:r>
            <a:r>
              <a:rPr lang="es-ES" sz="3200" dirty="0">
                <a:ln w="0"/>
                <a:solidFill>
                  <a:schemeClr val="accent1"/>
                </a:solidFill>
                <a:effectLst>
                  <a:outerShdw blurRad="38100" dist="25400" dir="5400000" algn="ctr" rotWithShape="0">
                    <a:srgbClr val="6E747A">
                      <a:alpha val="43000"/>
                    </a:srgbClr>
                  </a:outerShdw>
                </a:effectLst>
              </a:rPr>
              <a:t>ABRIL </a:t>
            </a:r>
            <a:r>
              <a:rPr lang="es-ES" sz="3200" b="0" cap="none" spc="0" dirty="0">
                <a:ln w="0"/>
                <a:solidFill>
                  <a:schemeClr val="accent1"/>
                </a:solidFill>
                <a:effectLst>
                  <a:outerShdw blurRad="38100" dist="25400" dir="5400000" algn="ctr" rotWithShape="0">
                    <a:srgbClr val="6E747A">
                      <a:alpha val="43000"/>
                    </a:srgbClr>
                  </a:outerShdw>
                </a:effectLst>
              </a:rPr>
              <a:t>2025</a:t>
            </a:r>
          </a:p>
        </p:txBody>
      </p:sp>
      <p:graphicFrame>
        <p:nvGraphicFramePr>
          <p:cNvPr id="6" name="Tabla 5"/>
          <p:cNvGraphicFramePr>
            <a:graphicFrameLocks noGrp="1"/>
          </p:cNvGraphicFramePr>
          <p:nvPr>
            <p:extLst>
              <p:ext uri="{D42A27DB-BD31-4B8C-83A1-F6EECF244321}">
                <p14:modId xmlns:p14="http://schemas.microsoft.com/office/powerpoint/2010/main" val="1327850130"/>
              </p:ext>
            </p:extLst>
          </p:nvPr>
        </p:nvGraphicFramePr>
        <p:xfrm>
          <a:off x="1224692" y="995409"/>
          <a:ext cx="7210854" cy="1407160"/>
        </p:xfrm>
        <a:graphic>
          <a:graphicData uri="http://schemas.openxmlformats.org/drawingml/2006/table">
            <a:tbl>
              <a:tblPr firstRow="1" bandRow="1">
                <a:tableStyleId>{5C22544A-7EE6-4342-B048-85BDC9FD1C3A}</a:tableStyleId>
              </a:tblPr>
              <a:tblGrid>
                <a:gridCol w="917146">
                  <a:extLst>
                    <a:ext uri="{9D8B030D-6E8A-4147-A177-3AD203B41FA5}">
                      <a16:colId xmlns:a16="http://schemas.microsoft.com/office/drawing/2014/main" val="20000"/>
                    </a:ext>
                  </a:extLst>
                </a:gridCol>
                <a:gridCol w="1136821">
                  <a:extLst>
                    <a:ext uri="{9D8B030D-6E8A-4147-A177-3AD203B41FA5}">
                      <a16:colId xmlns:a16="http://schemas.microsoft.com/office/drawing/2014/main" val="20001"/>
                    </a:ext>
                  </a:extLst>
                </a:gridCol>
                <a:gridCol w="601363">
                  <a:extLst>
                    <a:ext uri="{9D8B030D-6E8A-4147-A177-3AD203B41FA5}">
                      <a16:colId xmlns:a16="http://schemas.microsoft.com/office/drawing/2014/main" val="20002"/>
                    </a:ext>
                  </a:extLst>
                </a:gridCol>
                <a:gridCol w="1853513">
                  <a:extLst>
                    <a:ext uri="{9D8B030D-6E8A-4147-A177-3AD203B41FA5}">
                      <a16:colId xmlns:a16="http://schemas.microsoft.com/office/drawing/2014/main" val="20003"/>
                    </a:ext>
                  </a:extLst>
                </a:gridCol>
                <a:gridCol w="2702011">
                  <a:extLst>
                    <a:ext uri="{9D8B030D-6E8A-4147-A177-3AD203B41FA5}">
                      <a16:colId xmlns:a16="http://schemas.microsoft.com/office/drawing/2014/main" val="20004"/>
                    </a:ext>
                  </a:extLst>
                </a:gridCol>
              </a:tblGrid>
              <a:tr h="370840">
                <a:tc gridSpan="5">
                  <a:txBody>
                    <a:bodyPr/>
                    <a:lstStyle/>
                    <a:p>
                      <a:r>
                        <a:rPr lang="es-419" sz="1400" dirty="0"/>
                        <a:t>Datos</a:t>
                      </a:r>
                      <a:r>
                        <a:rPr lang="es-419" sz="1400" baseline="0" dirty="0"/>
                        <a:t> del accidente</a:t>
                      </a:r>
                      <a:endParaRPr lang="es-419" sz="1400" dirty="0"/>
                    </a:p>
                  </a:txBody>
                  <a:tcPr/>
                </a:tc>
                <a:tc hMerge="1">
                  <a:txBody>
                    <a:bodyPr/>
                    <a:lstStyle/>
                    <a:p>
                      <a:endParaRPr lang="es-419" dirty="0"/>
                    </a:p>
                  </a:txBody>
                  <a:tcPr/>
                </a:tc>
                <a:tc hMerge="1">
                  <a:txBody>
                    <a:bodyPr/>
                    <a:lstStyle/>
                    <a:p>
                      <a:endParaRPr lang="es-419" dirty="0"/>
                    </a:p>
                  </a:txBody>
                  <a:tcPr/>
                </a:tc>
                <a:tc hMerge="1">
                  <a:txBody>
                    <a:bodyPr/>
                    <a:lstStyle/>
                    <a:p>
                      <a:endParaRPr lang="es-419" dirty="0"/>
                    </a:p>
                  </a:txBody>
                  <a:tcPr/>
                </a:tc>
                <a:tc hMerge="1">
                  <a:txBody>
                    <a:bodyPr/>
                    <a:lstStyle/>
                    <a:p>
                      <a:endParaRPr lang="es-419"/>
                    </a:p>
                  </a:txBody>
                  <a:tcPr/>
                </a:tc>
                <a:extLst>
                  <a:ext uri="{0D108BD9-81ED-4DB2-BD59-A6C34878D82A}">
                    <a16:rowId xmlns:a16="http://schemas.microsoft.com/office/drawing/2014/main" val="10000"/>
                  </a:ext>
                </a:extLst>
              </a:tr>
              <a:tr h="370840">
                <a:tc>
                  <a:txBody>
                    <a:bodyPr/>
                    <a:lstStyle/>
                    <a:p>
                      <a:pPr algn="ctr"/>
                      <a:r>
                        <a:rPr lang="es-419" sz="1400" b="1" dirty="0"/>
                        <a:t>Día de la semana</a:t>
                      </a:r>
                    </a:p>
                  </a:txBody>
                  <a:tcPr/>
                </a:tc>
                <a:tc>
                  <a:txBody>
                    <a:bodyPr/>
                    <a:lstStyle/>
                    <a:p>
                      <a:pPr algn="ctr"/>
                      <a:r>
                        <a:rPr lang="es-419" sz="1400" b="1" dirty="0"/>
                        <a:t>Fecha de ocurrencia</a:t>
                      </a:r>
                    </a:p>
                  </a:txBody>
                  <a:tcPr/>
                </a:tc>
                <a:tc>
                  <a:txBody>
                    <a:bodyPr/>
                    <a:lstStyle/>
                    <a:p>
                      <a:pPr algn="ctr"/>
                      <a:r>
                        <a:rPr lang="es-419" sz="1400" b="1" dirty="0"/>
                        <a:t>Hora</a:t>
                      </a:r>
                    </a:p>
                  </a:txBody>
                  <a:tcPr/>
                </a:tc>
                <a:tc>
                  <a:txBody>
                    <a:bodyPr/>
                    <a:lstStyle/>
                    <a:p>
                      <a:pPr algn="ctr"/>
                      <a:r>
                        <a:rPr lang="es-419" sz="1400" b="1" dirty="0"/>
                        <a:t>Contrato</a:t>
                      </a:r>
                    </a:p>
                  </a:txBody>
                  <a:tcPr/>
                </a:tc>
                <a:tc>
                  <a:txBody>
                    <a:bodyPr/>
                    <a:lstStyle/>
                    <a:p>
                      <a:pPr algn="ctr"/>
                      <a:r>
                        <a:rPr lang="es-419" sz="1400" b="1" dirty="0"/>
                        <a:t>Funcionario</a:t>
                      </a:r>
                    </a:p>
                  </a:txBody>
                  <a:tcPr/>
                </a:tc>
                <a:extLst>
                  <a:ext uri="{0D108BD9-81ED-4DB2-BD59-A6C34878D82A}">
                    <a16:rowId xmlns:a16="http://schemas.microsoft.com/office/drawing/2014/main" val="10001"/>
                  </a:ext>
                </a:extLst>
              </a:tr>
              <a:tr h="416881">
                <a:tc>
                  <a:txBody>
                    <a:bodyPr/>
                    <a:lstStyle/>
                    <a:p>
                      <a:r>
                        <a:rPr lang="es-419" sz="1400" dirty="0"/>
                        <a:t>Lunes</a:t>
                      </a:r>
                    </a:p>
                  </a:txBody>
                  <a:tcPr/>
                </a:tc>
                <a:tc>
                  <a:txBody>
                    <a:bodyPr/>
                    <a:lstStyle/>
                    <a:p>
                      <a:r>
                        <a:rPr lang="es-419" sz="1400" dirty="0"/>
                        <a:t>07/04/2025</a:t>
                      </a:r>
                    </a:p>
                  </a:txBody>
                  <a:tcPr/>
                </a:tc>
                <a:tc>
                  <a:txBody>
                    <a:bodyPr/>
                    <a:lstStyle/>
                    <a:p>
                      <a:r>
                        <a:rPr lang="es-419" sz="1400" dirty="0"/>
                        <a:t>13:00</a:t>
                      </a:r>
                    </a:p>
                  </a:txBody>
                  <a:tcPr/>
                </a:tc>
                <a:tc>
                  <a:txBody>
                    <a:bodyPr/>
                    <a:lstStyle/>
                    <a:p>
                      <a:pPr algn="ctr"/>
                      <a:r>
                        <a:rPr lang="es-419" sz="1400" dirty="0"/>
                        <a:t>Compensar Salud Calle 26</a:t>
                      </a:r>
                    </a:p>
                  </a:txBody>
                  <a:tcPr/>
                </a:tc>
                <a:tc>
                  <a:txBody>
                    <a:bodyPr/>
                    <a:lstStyle/>
                    <a:p>
                      <a:pPr algn="ctr"/>
                      <a:r>
                        <a:rPr lang="es-419" sz="1400" dirty="0"/>
                        <a:t>Nasly Jeraldine Rodríguez Gómez</a:t>
                      </a:r>
                    </a:p>
                  </a:txBody>
                  <a:tcPr/>
                </a:tc>
                <a:extLst>
                  <a:ext uri="{0D108BD9-81ED-4DB2-BD59-A6C34878D82A}">
                    <a16:rowId xmlns:a16="http://schemas.microsoft.com/office/drawing/2014/main" val="10002"/>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971323298"/>
              </p:ext>
            </p:extLst>
          </p:nvPr>
        </p:nvGraphicFramePr>
        <p:xfrm>
          <a:off x="361582" y="2486035"/>
          <a:ext cx="4937211" cy="2225040"/>
        </p:xfrm>
        <a:graphic>
          <a:graphicData uri="http://schemas.openxmlformats.org/drawingml/2006/table">
            <a:tbl>
              <a:tblPr firstRow="1" bandRow="1">
                <a:tableStyleId>{00A15C55-8517-42AA-B614-E9B94910E393}</a:tableStyleId>
              </a:tblPr>
              <a:tblGrid>
                <a:gridCol w="2435735">
                  <a:extLst>
                    <a:ext uri="{9D8B030D-6E8A-4147-A177-3AD203B41FA5}">
                      <a16:colId xmlns:a16="http://schemas.microsoft.com/office/drawing/2014/main" val="20000"/>
                    </a:ext>
                  </a:extLst>
                </a:gridCol>
                <a:gridCol w="2501476">
                  <a:extLst>
                    <a:ext uri="{9D8B030D-6E8A-4147-A177-3AD203B41FA5}">
                      <a16:colId xmlns:a16="http://schemas.microsoft.com/office/drawing/2014/main" val="20001"/>
                    </a:ext>
                  </a:extLst>
                </a:gridCol>
              </a:tblGrid>
              <a:tr h="370840">
                <a:tc>
                  <a:txBody>
                    <a:bodyPr/>
                    <a:lstStyle/>
                    <a:p>
                      <a:r>
                        <a:rPr lang="es-419" sz="1200" dirty="0"/>
                        <a:t>CRITERIO</a:t>
                      </a:r>
                    </a:p>
                  </a:txBody>
                  <a:tcPr/>
                </a:tc>
                <a:tc>
                  <a:txBody>
                    <a:bodyPr/>
                    <a:lstStyle/>
                    <a:p>
                      <a:r>
                        <a:rPr lang="es-419" sz="1200" dirty="0"/>
                        <a:t>DESCRIPCIÓN</a:t>
                      </a:r>
                    </a:p>
                  </a:txBody>
                  <a:tcPr/>
                </a:tc>
                <a:extLst>
                  <a:ext uri="{0D108BD9-81ED-4DB2-BD59-A6C34878D82A}">
                    <a16:rowId xmlns:a16="http://schemas.microsoft.com/office/drawing/2014/main" val="10000"/>
                  </a:ext>
                </a:extLst>
              </a:tr>
              <a:tr h="370840">
                <a:tc>
                  <a:txBody>
                    <a:bodyPr/>
                    <a:lstStyle/>
                    <a:p>
                      <a:r>
                        <a:rPr lang="es-419" sz="1100" dirty="0"/>
                        <a:t>TIPO DE LESIÓN</a:t>
                      </a:r>
                    </a:p>
                  </a:txBody>
                  <a:tcPr/>
                </a:tc>
                <a:tc>
                  <a:txBody>
                    <a:bodyPr/>
                    <a:lstStyle/>
                    <a:p>
                      <a:r>
                        <a:rPr lang="es-419" sz="1600" dirty="0"/>
                        <a:t>Golpe, contusión</a:t>
                      </a:r>
                    </a:p>
                  </a:txBody>
                  <a:tcPr/>
                </a:tc>
                <a:extLst>
                  <a:ext uri="{0D108BD9-81ED-4DB2-BD59-A6C34878D82A}">
                    <a16:rowId xmlns:a16="http://schemas.microsoft.com/office/drawing/2014/main" val="10001"/>
                  </a:ext>
                </a:extLst>
              </a:tr>
              <a:tr h="370840">
                <a:tc>
                  <a:txBody>
                    <a:bodyPr/>
                    <a:lstStyle/>
                    <a:p>
                      <a:r>
                        <a:rPr lang="es-419" sz="1100" dirty="0"/>
                        <a:t>PARTE DEL CUERPO AFECTADA</a:t>
                      </a:r>
                    </a:p>
                  </a:txBody>
                  <a:tcPr/>
                </a:tc>
                <a:tc>
                  <a:txBody>
                    <a:bodyPr/>
                    <a:lstStyle/>
                    <a:p>
                      <a:r>
                        <a:rPr lang="es-419" sz="1600" dirty="0"/>
                        <a:t>Manos</a:t>
                      </a:r>
                    </a:p>
                  </a:txBody>
                  <a:tcPr/>
                </a:tc>
                <a:extLst>
                  <a:ext uri="{0D108BD9-81ED-4DB2-BD59-A6C34878D82A}">
                    <a16:rowId xmlns:a16="http://schemas.microsoft.com/office/drawing/2014/main" val="10002"/>
                  </a:ext>
                </a:extLst>
              </a:tr>
              <a:tr h="370840">
                <a:tc>
                  <a:txBody>
                    <a:bodyPr/>
                    <a:lstStyle/>
                    <a:p>
                      <a:r>
                        <a:rPr lang="es-419" sz="1100" dirty="0"/>
                        <a:t>MECANISMO O FORMA DEL ACCIDENTE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dirty="0"/>
                        <a:t>Atrapamiento con reja</a:t>
                      </a:r>
                    </a:p>
                  </a:txBody>
                  <a:tcPr/>
                </a:tc>
                <a:extLst>
                  <a:ext uri="{0D108BD9-81ED-4DB2-BD59-A6C34878D82A}">
                    <a16:rowId xmlns:a16="http://schemas.microsoft.com/office/drawing/2014/main" val="10003"/>
                  </a:ext>
                </a:extLst>
              </a:tr>
              <a:tr h="370840">
                <a:tc>
                  <a:txBody>
                    <a:bodyPr/>
                    <a:lstStyle/>
                    <a:p>
                      <a:r>
                        <a:rPr lang="es-419" sz="1100" dirty="0"/>
                        <a:t>AGENTE DEL ACCIDENTE</a:t>
                      </a:r>
                    </a:p>
                  </a:txBody>
                  <a:tcPr/>
                </a:tc>
                <a:tc>
                  <a:txBody>
                    <a:bodyPr/>
                    <a:lstStyle/>
                    <a:p>
                      <a:r>
                        <a:rPr lang="es-419" sz="1600" dirty="0"/>
                        <a:t>Ambiente de trabajo</a:t>
                      </a:r>
                    </a:p>
                  </a:txBody>
                  <a:tcPr/>
                </a:tc>
                <a:extLst>
                  <a:ext uri="{0D108BD9-81ED-4DB2-BD59-A6C34878D82A}">
                    <a16:rowId xmlns:a16="http://schemas.microsoft.com/office/drawing/2014/main" val="10004"/>
                  </a:ext>
                </a:extLst>
              </a:tr>
              <a:tr h="370840">
                <a:tc>
                  <a:txBody>
                    <a:bodyPr/>
                    <a:lstStyle/>
                    <a:p>
                      <a:r>
                        <a:rPr lang="es-419" sz="1100" dirty="0"/>
                        <a:t>SITIO DONDE OCURRIO EL ACCIDENTE</a:t>
                      </a:r>
                    </a:p>
                  </a:txBody>
                  <a:tcPr/>
                </a:tc>
                <a:tc>
                  <a:txBody>
                    <a:bodyPr/>
                    <a:lstStyle/>
                    <a:p>
                      <a:r>
                        <a:rPr lang="es-419" sz="1400" dirty="0"/>
                        <a:t>Bicicletero</a:t>
                      </a:r>
                    </a:p>
                  </a:txBody>
                  <a:tcP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596510643"/>
              </p:ext>
            </p:extLst>
          </p:nvPr>
        </p:nvGraphicFramePr>
        <p:xfrm>
          <a:off x="5463056" y="2698903"/>
          <a:ext cx="6564187" cy="944880"/>
        </p:xfrm>
        <a:graphic>
          <a:graphicData uri="http://schemas.openxmlformats.org/drawingml/2006/table">
            <a:tbl>
              <a:tblPr firstRow="1" bandRow="1">
                <a:tableStyleId>{5C22544A-7EE6-4342-B048-85BDC9FD1C3A}</a:tableStyleId>
              </a:tblPr>
              <a:tblGrid>
                <a:gridCol w="978422">
                  <a:extLst>
                    <a:ext uri="{9D8B030D-6E8A-4147-A177-3AD203B41FA5}">
                      <a16:colId xmlns:a16="http://schemas.microsoft.com/office/drawing/2014/main" val="20000"/>
                    </a:ext>
                  </a:extLst>
                </a:gridCol>
                <a:gridCol w="5585765">
                  <a:extLst>
                    <a:ext uri="{9D8B030D-6E8A-4147-A177-3AD203B41FA5}">
                      <a16:colId xmlns:a16="http://schemas.microsoft.com/office/drawing/2014/main" val="20001"/>
                    </a:ext>
                  </a:extLst>
                </a:gridCol>
              </a:tblGrid>
              <a:tr h="928487">
                <a:tc>
                  <a:txBody>
                    <a:bodyPr/>
                    <a:lstStyle/>
                    <a:p>
                      <a:endParaRPr lang="es-419" sz="1400" dirty="0"/>
                    </a:p>
                    <a:p>
                      <a:r>
                        <a:rPr lang="es-419" sz="1400" dirty="0"/>
                        <a:t>¿QUÉ PASO?</a:t>
                      </a:r>
                    </a:p>
                    <a:p>
                      <a:endParaRPr lang="es-419" sz="1400" dirty="0"/>
                    </a:p>
                  </a:txBody>
                  <a:tcPr/>
                </a:tc>
                <a:tc>
                  <a:txBody>
                    <a:bodyPr/>
                    <a:lstStyle/>
                    <a:p>
                      <a:r>
                        <a:rPr lang="es-ES" sz="1400" dirty="0"/>
                        <a:t>La vigilante realizaba el control de bicicletas (apertura y cierre de la reja de acceso al bicicletero) para permitir la salida e ingreso de los usuarios y colaboradores durante esta actividad de manera accidental se machuco el dedo índice de la mano izquierda.</a:t>
                      </a:r>
                      <a:endParaRPr lang="es-419" sz="1400" dirty="0"/>
                    </a:p>
                  </a:txBody>
                  <a:tcPr/>
                </a:tc>
                <a:extLst>
                  <a:ext uri="{0D108BD9-81ED-4DB2-BD59-A6C34878D82A}">
                    <a16:rowId xmlns:a16="http://schemas.microsoft.com/office/drawing/2014/main" val="10000"/>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787625423"/>
              </p:ext>
            </p:extLst>
          </p:nvPr>
        </p:nvGraphicFramePr>
        <p:xfrm>
          <a:off x="381318" y="4830610"/>
          <a:ext cx="4937210" cy="2011680"/>
        </p:xfrm>
        <a:graphic>
          <a:graphicData uri="http://schemas.openxmlformats.org/drawingml/2006/table">
            <a:tbl>
              <a:tblPr firstRow="1" bandRow="1">
                <a:tableStyleId>{00A15C55-8517-42AA-B614-E9B94910E393}</a:tableStyleId>
              </a:tblPr>
              <a:tblGrid>
                <a:gridCol w="1042523">
                  <a:extLst>
                    <a:ext uri="{9D8B030D-6E8A-4147-A177-3AD203B41FA5}">
                      <a16:colId xmlns:a16="http://schemas.microsoft.com/office/drawing/2014/main" val="20000"/>
                    </a:ext>
                  </a:extLst>
                </a:gridCol>
                <a:gridCol w="3894687">
                  <a:extLst>
                    <a:ext uri="{9D8B030D-6E8A-4147-A177-3AD203B41FA5}">
                      <a16:colId xmlns:a16="http://schemas.microsoft.com/office/drawing/2014/main" val="20001"/>
                    </a:ext>
                  </a:extLst>
                </a:gridCol>
              </a:tblGrid>
              <a:tr h="1862632">
                <a:tc>
                  <a:txBody>
                    <a:bodyPr/>
                    <a:lstStyle/>
                    <a:p>
                      <a:endParaRPr lang="es-419" sz="1200" dirty="0"/>
                    </a:p>
                    <a:p>
                      <a:endParaRPr lang="es-419" sz="1200" dirty="0"/>
                    </a:p>
                    <a:p>
                      <a:endParaRPr lang="es-419" sz="1200" dirty="0"/>
                    </a:p>
                    <a:p>
                      <a:endParaRPr lang="es-419" sz="1200" dirty="0"/>
                    </a:p>
                    <a:p>
                      <a:r>
                        <a:rPr lang="es-419" sz="1200" dirty="0"/>
                        <a:t>LECCIÓN APRENDIDA</a:t>
                      </a:r>
                    </a:p>
                  </a:txBody>
                  <a:tcPr/>
                </a:tc>
                <a:tc>
                  <a:txBody>
                    <a:bodyPr/>
                    <a:lstStyle/>
                    <a:p>
                      <a:pPr algn="just"/>
                      <a:r>
                        <a:rPr lang="es-419" sz="1400" b="1" kern="1200" dirty="0">
                          <a:solidFill>
                            <a:schemeClr val="lt1"/>
                          </a:solidFill>
                          <a:latin typeface="+mn-lt"/>
                          <a:ea typeface="+mn-ea"/>
                          <a:cs typeface="+mn-cs"/>
                        </a:rPr>
                        <a:t>1. Prestar atención al movimiento de elementos (puertas) cuando se manipulan.</a:t>
                      </a:r>
                      <a:endParaRPr lang="es-419" sz="1400" b="1" kern="1200" baseline="0" dirty="0">
                        <a:solidFill>
                          <a:schemeClr val="lt1"/>
                        </a:solidFill>
                        <a:latin typeface="+mn-lt"/>
                        <a:ea typeface="+mn-ea"/>
                        <a:cs typeface="+mn-cs"/>
                      </a:endParaRPr>
                    </a:p>
                    <a:p>
                      <a:pPr algn="just"/>
                      <a:endParaRPr lang="es-419" sz="1400" b="1" kern="1200" baseline="0" dirty="0">
                        <a:solidFill>
                          <a:schemeClr val="lt1"/>
                        </a:solidFill>
                        <a:latin typeface="+mn-lt"/>
                        <a:ea typeface="+mn-ea"/>
                        <a:cs typeface="+mn-cs"/>
                      </a:endParaRPr>
                    </a:p>
                    <a:p>
                      <a:pPr algn="just"/>
                      <a:r>
                        <a:rPr lang="es-419" sz="1400" b="1" kern="1200" baseline="0" dirty="0">
                          <a:solidFill>
                            <a:schemeClr val="lt1"/>
                          </a:solidFill>
                          <a:latin typeface="+mn-lt"/>
                          <a:ea typeface="+mn-ea"/>
                          <a:cs typeface="+mn-cs"/>
                        </a:rPr>
                        <a:t>2. Verificar la posición de nuestras manos mientras manipulamos elementos que nos puedan afectar.</a:t>
                      </a:r>
                    </a:p>
                    <a:p>
                      <a:pPr algn="just"/>
                      <a:endParaRPr lang="es-419" sz="1400" b="1" kern="1200" baseline="0" dirty="0">
                        <a:solidFill>
                          <a:schemeClr val="lt1"/>
                        </a:solidFill>
                        <a:latin typeface="+mn-lt"/>
                        <a:ea typeface="+mn-ea"/>
                        <a:cs typeface="+mn-cs"/>
                      </a:endParaRPr>
                    </a:p>
                    <a:p>
                      <a:pPr algn="just"/>
                      <a:r>
                        <a:rPr lang="es-419" sz="1400" b="1" kern="1200" baseline="0" dirty="0">
                          <a:solidFill>
                            <a:schemeClr val="lt1"/>
                          </a:solidFill>
                          <a:latin typeface="+mn-lt"/>
                          <a:ea typeface="+mn-ea"/>
                          <a:cs typeface="+mn-cs"/>
                        </a:rPr>
                        <a:t>3. Mantener total concentración en la ejecución de actividades diarias.</a:t>
                      </a:r>
                      <a:endParaRPr lang="es-419" sz="14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70185141"/>
              </p:ext>
            </p:extLst>
          </p:nvPr>
        </p:nvGraphicFramePr>
        <p:xfrm>
          <a:off x="5463055" y="3938894"/>
          <a:ext cx="6564188" cy="2117218"/>
        </p:xfrm>
        <a:graphic>
          <a:graphicData uri="http://schemas.openxmlformats.org/drawingml/2006/table">
            <a:tbl>
              <a:tblPr firstRow="1" bandRow="1">
                <a:tableStyleId>{5C22544A-7EE6-4342-B048-85BDC9FD1C3A}</a:tableStyleId>
              </a:tblPr>
              <a:tblGrid>
                <a:gridCol w="1211209">
                  <a:extLst>
                    <a:ext uri="{9D8B030D-6E8A-4147-A177-3AD203B41FA5}">
                      <a16:colId xmlns:a16="http://schemas.microsoft.com/office/drawing/2014/main" val="20000"/>
                    </a:ext>
                  </a:extLst>
                </a:gridCol>
                <a:gridCol w="5352979">
                  <a:extLst>
                    <a:ext uri="{9D8B030D-6E8A-4147-A177-3AD203B41FA5}">
                      <a16:colId xmlns:a16="http://schemas.microsoft.com/office/drawing/2014/main" val="20001"/>
                    </a:ext>
                  </a:extLst>
                </a:gridCol>
              </a:tblGrid>
              <a:tr h="2117218">
                <a:tc>
                  <a:txBody>
                    <a:bodyPr/>
                    <a:lstStyle/>
                    <a:p>
                      <a:endParaRPr lang="es-419" sz="1400" dirty="0"/>
                    </a:p>
                    <a:p>
                      <a:endParaRPr lang="es-419" sz="1400" dirty="0"/>
                    </a:p>
                    <a:p>
                      <a:r>
                        <a:rPr lang="es-419" sz="1400" dirty="0"/>
                        <a:t>Lesión sufrida por el colaborador y sitio del accidente</a:t>
                      </a:r>
                    </a:p>
                    <a:p>
                      <a:endParaRPr lang="es-419" sz="1400" dirty="0"/>
                    </a:p>
                    <a:p>
                      <a:endParaRPr lang="es-419" sz="1400" dirty="0"/>
                    </a:p>
                  </a:txBody>
                  <a:tcPr/>
                </a:tc>
                <a:tc>
                  <a:txBody>
                    <a:bodyPr/>
                    <a:lstStyle/>
                    <a:p>
                      <a:endParaRPr lang="es-419" sz="1400" dirty="0"/>
                    </a:p>
                  </a:txBody>
                  <a:tcPr/>
                </a:tc>
                <a:extLst>
                  <a:ext uri="{0D108BD9-81ED-4DB2-BD59-A6C34878D82A}">
                    <a16:rowId xmlns:a16="http://schemas.microsoft.com/office/drawing/2014/main" val="10000"/>
                  </a:ext>
                </a:extLst>
              </a:tr>
            </a:tbl>
          </a:graphicData>
        </a:graphic>
      </p:graphicFrame>
      <p:sp>
        <p:nvSpPr>
          <p:cNvPr id="13" name="Rectángulo 12"/>
          <p:cNvSpPr/>
          <p:nvPr/>
        </p:nvSpPr>
        <p:spPr>
          <a:xfrm>
            <a:off x="9217047" y="801888"/>
            <a:ext cx="1820562" cy="17191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Imagen 1">
            <a:extLst>
              <a:ext uri="{FF2B5EF4-FFF2-40B4-BE49-F238E27FC236}">
                <a16:creationId xmlns:a16="http://schemas.microsoft.com/office/drawing/2014/main" id="{34A859BF-9C02-41F7-B157-1AC8A3B91344}"/>
              </a:ext>
            </a:extLst>
          </p:cNvPr>
          <p:cNvPicPr>
            <a:picLocks noChangeAspect="1"/>
          </p:cNvPicPr>
          <p:nvPr/>
        </p:nvPicPr>
        <p:blipFill rotWithShape="1">
          <a:blip r:embed="rId3"/>
          <a:srcRect l="13764" t="5718" r="9450" b="3870"/>
          <a:stretch/>
        </p:blipFill>
        <p:spPr>
          <a:xfrm>
            <a:off x="7401384" y="4040173"/>
            <a:ext cx="1477697" cy="1926690"/>
          </a:xfrm>
          <a:prstGeom prst="rect">
            <a:avLst/>
          </a:prstGeom>
        </p:spPr>
      </p:pic>
      <p:pic>
        <p:nvPicPr>
          <p:cNvPr id="3" name="Imagen 2">
            <a:extLst>
              <a:ext uri="{FF2B5EF4-FFF2-40B4-BE49-F238E27FC236}">
                <a16:creationId xmlns:a16="http://schemas.microsoft.com/office/drawing/2014/main" id="{53B86413-DC9A-48AF-8F27-CBE56C145FB0}"/>
              </a:ext>
            </a:extLst>
          </p:cNvPr>
          <p:cNvPicPr>
            <a:picLocks noChangeAspect="1"/>
          </p:cNvPicPr>
          <p:nvPr/>
        </p:nvPicPr>
        <p:blipFill rotWithShape="1">
          <a:blip r:embed="rId4"/>
          <a:srcRect l="5859" t="3627" r="6265" b="4469"/>
          <a:stretch/>
        </p:blipFill>
        <p:spPr>
          <a:xfrm>
            <a:off x="9432325" y="4035682"/>
            <a:ext cx="1710206" cy="1931181"/>
          </a:xfrm>
          <a:prstGeom prst="rect">
            <a:avLst/>
          </a:prstGeom>
        </p:spPr>
      </p:pic>
      <p:pic>
        <p:nvPicPr>
          <p:cNvPr id="14" name="Imagen 13" descr="Hombre parado junto a una puerta de vidrio&#10;&#10;El contenido generado por IA puede ser incorrecto.">
            <a:extLst>
              <a:ext uri="{FF2B5EF4-FFF2-40B4-BE49-F238E27FC236}">
                <a16:creationId xmlns:a16="http://schemas.microsoft.com/office/drawing/2014/main" id="{11ACA876-4A72-B88A-2598-AE03D76445A4}"/>
              </a:ext>
            </a:extLst>
          </p:cNvPr>
          <p:cNvPicPr>
            <a:picLocks noChangeAspect="1"/>
          </p:cNvPicPr>
          <p:nvPr/>
        </p:nvPicPr>
        <p:blipFill>
          <a:blip r:embed="rId5">
            <a:extLst>
              <a:ext uri="{28A0092B-C50C-407E-A947-70E740481C1C}">
                <a14:useLocalDpi xmlns:a14="http://schemas.microsoft.com/office/drawing/2010/main" val="0"/>
              </a:ext>
            </a:extLst>
          </a:blip>
          <a:srcRect l="24159" t="27550" r="17523"/>
          <a:stretch/>
        </p:blipFill>
        <p:spPr>
          <a:xfrm>
            <a:off x="9299088" y="901302"/>
            <a:ext cx="1611228" cy="1501267"/>
          </a:xfrm>
          <a:prstGeom prst="rect">
            <a:avLst/>
          </a:prstGeom>
        </p:spPr>
      </p:pic>
    </p:spTree>
    <p:extLst>
      <p:ext uri="{BB962C8B-B14F-4D97-AF65-F5344CB8AC3E}">
        <p14:creationId xmlns:p14="http://schemas.microsoft.com/office/powerpoint/2010/main" val="304793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26" t="2850" r="63851" b="74156"/>
          <a:stretch/>
        </p:blipFill>
        <p:spPr>
          <a:xfrm>
            <a:off x="0" y="164758"/>
            <a:ext cx="1919416" cy="846908"/>
          </a:xfrm>
          <a:prstGeom prst="rect">
            <a:avLst/>
          </a:prstGeom>
        </p:spPr>
      </p:pic>
      <p:sp>
        <p:nvSpPr>
          <p:cNvPr id="5" name="Rectángulo 4"/>
          <p:cNvSpPr/>
          <p:nvPr/>
        </p:nvSpPr>
        <p:spPr>
          <a:xfrm>
            <a:off x="1859006" y="-15919"/>
            <a:ext cx="7573319" cy="1077218"/>
          </a:xfrm>
          <a:prstGeom prst="rect">
            <a:avLst/>
          </a:prstGeom>
          <a:noFill/>
        </p:spPr>
        <p:txBody>
          <a:bodyPr wrap="square" lIns="91440" tIns="45720" rIns="91440" bIns="45720">
            <a:spAutoFit/>
          </a:bodyPr>
          <a:lstStyle/>
          <a:p>
            <a:pPr algn="ctr"/>
            <a:r>
              <a:rPr lang="es-ES" sz="3200" b="0" cap="none" spc="0" dirty="0">
                <a:ln w="0"/>
                <a:solidFill>
                  <a:schemeClr val="accent1"/>
                </a:solidFill>
                <a:effectLst>
                  <a:outerShdw blurRad="38100" dist="25400" dir="5400000" algn="ctr" rotWithShape="0">
                    <a:srgbClr val="6E747A">
                      <a:alpha val="43000"/>
                    </a:srgbClr>
                  </a:outerShdw>
                </a:effectLst>
              </a:rPr>
              <a:t>LECCIONES APRENDIDAS POR ACCIDENTE DE TRABAJO </a:t>
            </a:r>
            <a:r>
              <a:rPr lang="es-ES" sz="3200" dirty="0">
                <a:ln w="0"/>
                <a:solidFill>
                  <a:schemeClr val="accent1"/>
                </a:solidFill>
                <a:effectLst>
                  <a:outerShdw blurRad="38100" dist="25400" dir="5400000" algn="ctr" rotWithShape="0">
                    <a:srgbClr val="6E747A">
                      <a:alpha val="43000"/>
                    </a:srgbClr>
                  </a:outerShdw>
                </a:effectLst>
              </a:rPr>
              <a:t>ABRIL</a:t>
            </a:r>
            <a:r>
              <a:rPr lang="es-ES" sz="3200" b="0" cap="none" spc="0" dirty="0">
                <a:ln w="0"/>
                <a:solidFill>
                  <a:schemeClr val="accent1"/>
                </a:solidFill>
                <a:effectLst>
                  <a:outerShdw blurRad="38100" dist="25400" dir="5400000" algn="ctr" rotWithShape="0">
                    <a:srgbClr val="6E747A">
                      <a:alpha val="43000"/>
                    </a:srgbClr>
                  </a:outerShdw>
                </a:effectLst>
              </a:rPr>
              <a:t> 2025</a:t>
            </a:r>
          </a:p>
        </p:txBody>
      </p:sp>
      <p:graphicFrame>
        <p:nvGraphicFramePr>
          <p:cNvPr id="6" name="Tabla 5"/>
          <p:cNvGraphicFramePr>
            <a:graphicFrameLocks noGrp="1"/>
          </p:cNvGraphicFramePr>
          <p:nvPr>
            <p:extLst>
              <p:ext uri="{D42A27DB-BD31-4B8C-83A1-F6EECF244321}">
                <p14:modId xmlns:p14="http://schemas.microsoft.com/office/powerpoint/2010/main" val="3065448911"/>
              </p:ext>
            </p:extLst>
          </p:nvPr>
        </p:nvGraphicFramePr>
        <p:xfrm>
          <a:off x="1224692" y="995409"/>
          <a:ext cx="7210854" cy="1407160"/>
        </p:xfrm>
        <a:graphic>
          <a:graphicData uri="http://schemas.openxmlformats.org/drawingml/2006/table">
            <a:tbl>
              <a:tblPr firstRow="1" bandRow="1">
                <a:tableStyleId>{5C22544A-7EE6-4342-B048-85BDC9FD1C3A}</a:tableStyleId>
              </a:tblPr>
              <a:tblGrid>
                <a:gridCol w="917146">
                  <a:extLst>
                    <a:ext uri="{9D8B030D-6E8A-4147-A177-3AD203B41FA5}">
                      <a16:colId xmlns:a16="http://schemas.microsoft.com/office/drawing/2014/main" val="20000"/>
                    </a:ext>
                  </a:extLst>
                </a:gridCol>
                <a:gridCol w="1136821">
                  <a:extLst>
                    <a:ext uri="{9D8B030D-6E8A-4147-A177-3AD203B41FA5}">
                      <a16:colId xmlns:a16="http://schemas.microsoft.com/office/drawing/2014/main" val="20001"/>
                    </a:ext>
                  </a:extLst>
                </a:gridCol>
                <a:gridCol w="601363">
                  <a:extLst>
                    <a:ext uri="{9D8B030D-6E8A-4147-A177-3AD203B41FA5}">
                      <a16:colId xmlns:a16="http://schemas.microsoft.com/office/drawing/2014/main" val="20002"/>
                    </a:ext>
                  </a:extLst>
                </a:gridCol>
                <a:gridCol w="1853513">
                  <a:extLst>
                    <a:ext uri="{9D8B030D-6E8A-4147-A177-3AD203B41FA5}">
                      <a16:colId xmlns:a16="http://schemas.microsoft.com/office/drawing/2014/main" val="20003"/>
                    </a:ext>
                  </a:extLst>
                </a:gridCol>
                <a:gridCol w="2702011">
                  <a:extLst>
                    <a:ext uri="{9D8B030D-6E8A-4147-A177-3AD203B41FA5}">
                      <a16:colId xmlns:a16="http://schemas.microsoft.com/office/drawing/2014/main" val="20004"/>
                    </a:ext>
                  </a:extLst>
                </a:gridCol>
              </a:tblGrid>
              <a:tr h="370840">
                <a:tc gridSpan="5">
                  <a:txBody>
                    <a:bodyPr/>
                    <a:lstStyle/>
                    <a:p>
                      <a:r>
                        <a:rPr lang="es-419" sz="1400" dirty="0"/>
                        <a:t>Datos</a:t>
                      </a:r>
                      <a:r>
                        <a:rPr lang="es-419" sz="1400" baseline="0" dirty="0"/>
                        <a:t> del accidente</a:t>
                      </a:r>
                      <a:endParaRPr lang="es-419" sz="1400" dirty="0"/>
                    </a:p>
                  </a:txBody>
                  <a:tcPr/>
                </a:tc>
                <a:tc hMerge="1">
                  <a:txBody>
                    <a:bodyPr/>
                    <a:lstStyle/>
                    <a:p>
                      <a:endParaRPr lang="es-419" dirty="0"/>
                    </a:p>
                  </a:txBody>
                  <a:tcPr/>
                </a:tc>
                <a:tc hMerge="1">
                  <a:txBody>
                    <a:bodyPr/>
                    <a:lstStyle/>
                    <a:p>
                      <a:endParaRPr lang="es-419" dirty="0"/>
                    </a:p>
                  </a:txBody>
                  <a:tcPr/>
                </a:tc>
                <a:tc hMerge="1">
                  <a:txBody>
                    <a:bodyPr/>
                    <a:lstStyle/>
                    <a:p>
                      <a:endParaRPr lang="es-419" dirty="0"/>
                    </a:p>
                  </a:txBody>
                  <a:tcPr/>
                </a:tc>
                <a:tc hMerge="1">
                  <a:txBody>
                    <a:bodyPr/>
                    <a:lstStyle/>
                    <a:p>
                      <a:endParaRPr lang="es-419"/>
                    </a:p>
                  </a:txBody>
                  <a:tcPr/>
                </a:tc>
                <a:extLst>
                  <a:ext uri="{0D108BD9-81ED-4DB2-BD59-A6C34878D82A}">
                    <a16:rowId xmlns:a16="http://schemas.microsoft.com/office/drawing/2014/main" val="10000"/>
                  </a:ext>
                </a:extLst>
              </a:tr>
              <a:tr h="370840">
                <a:tc>
                  <a:txBody>
                    <a:bodyPr/>
                    <a:lstStyle/>
                    <a:p>
                      <a:pPr algn="ctr"/>
                      <a:r>
                        <a:rPr lang="es-419" sz="1400" b="1" dirty="0"/>
                        <a:t>Día de la semana</a:t>
                      </a:r>
                    </a:p>
                  </a:txBody>
                  <a:tcPr/>
                </a:tc>
                <a:tc>
                  <a:txBody>
                    <a:bodyPr/>
                    <a:lstStyle/>
                    <a:p>
                      <a:pPr algn="ctr"/>
                      <a:r>
                        <a:rPr lang="es-419" sz="1400" b="1" dirty="0"/>
                        <a:t>Fecha de ocurrencia</a:t>
                      </a:r>
                    </a:p>
                  </a:txBody>
                  <a:tcPr/>
                </a:tc>
                <a:tc>
                  <a:txBody>
                    <a:bodyPr/>
                    <a:lstStyle/>
                    <a:p>
                      <a:pPr algn="ctr"/>
                      <a:r>
                        <a:rPr lang="es-419" sz="1400" b="1" dirty="0"/>
                        <a:t>Hora</a:t>
                      </a:r>
                    </a:p>
                  </a:txBody>
                  <a:tcPr/>
                </a:tc>
                <a:tc>
                  <a:txBody>
                    <a:bodyPr/>
                    <a:lstStyle/>
                    <a:p>
                      <a:pPr algn="ctr"/>
                      <a:r>
                        <a:rPr lang="es-419" sz="1400" b="1" dirty="0"/>
                        <a:t>Contrato</a:t>
                      </a:r>
                    </a:p>
                  </a:txBody>
                  <a:tcPr/>
                </a:tc>
                <a:tc>
                  <a:txBody>
                    <a:bodyPr/>
                    <a:lstStyle/>
                    <a:p>
                      <a:pPr algn="ctr"/>
                      <a:r>
                        <a:rPr lang="es-419" sz="1400" b="1" dirty="0"/>
                        <a:t>Funcionario</a:t>
                      </a:r>
                    </a:p>
                  </a:txBody>
                  <a:tcPr/>
                </a:tc>
                <a:extLst>
                  <a:ext uri="{0D108BD9-81ED-4DB2-BD59-A6C34878D82A}">
                    <a16:rowId xmlns:a16="http://schemas.microsoft.com/office/drawing/2014/main" val="10001"/>
                  </a:ext>
                </a:extLst>
              </a:tr>
              <a:tr h="416881">
                <a:tc>
                  <a:txBody>
                    <a:bodyPr/>
                    <a:lstStyle/>
                    <a:p>
                      <a:r>
                        <a:rPr lang="es-419" sz="1400" dirty="0"/>
                        <a:t>Miércoles</a:t>
                      </a:r>
                    </a:p>
                  </a:txBody>
                  <a:tcPr/>
                </a:tc>
                <a:tc>
                  <a:txBody>
                    <a:bodyPr/>
                    <a:lstStyle/>
                    <a:p>
                      <a:r>
                        <a:rPr lang="es-419" sz="1400" dirty="0"/>
                        <a:t>30/04/25</a:t>
                      </a:r>
                    </a:p>
                  </a:txBody>
                  <a:tcPr/>
                </a:tc>
                <a:tc>
                  <a:txBody>
                    <a:bodyPr/>
                    <a:lstStyle/>
                    <a:p>
                      <a:r>
                        <a:rPr lang="es-419" sz="1400" dirty="0"/>
                        <a:t>08:15</a:t>
                      </a:r>
                    </a:p>
                  </a:txBody>
                  <a:tcPr/>
                </a:tc>
                <a:tc>
                  <a:txBody>
                    <a:bodyPr/>
                    <a:lstStyle/>
                    <a:p>
                      <a:pPr algn="ctr"/>
                      <a:r>
                        <a:rPr lang="es-419" sz="1400" dirty="0"/>
                        <a:t>Conjunto Residencial El Mochuelo</a:t>
                      </a:r>
                    </a:p>
                  </a:txBody>
                  <a:tcPr/>
                </a:tc>
                <a:tc>
                  <a:txBody>
                    <a:bodyPr/>
                    <a:lstStyle/>
                    <a:p>
                      <a:pPr algn="ctr"/>
                      <a:r>
                        <a:rPr lang="es-419" sz="1400" dirty="0"/>
                        <a:t>Christian Loaiza Cabezas</a:t>
                      </a:r>
                    </a:p>
                  </a:txBody>
                  <a:tcPr/>
                </a:tc>
                <a:extLst>
                  <a:ext uri="{0D108BD9-81ED-4DB2-BD59-A6C34878D82A}">
                    <a16:rowId xmlns:a16="http://schemas.microsoft.com/office/drawing/2014/main" val="10002"/>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346766690"/>
              </p:ext>
            </p:extLst>
          </p:nvPr>
        </p:nvGraphicFramePr>
        <p:xfrm>
          <a:off x="361582" y="2486035"/>
          <a:ext cx="4937211" cy="2343470"/>
        </p:xfrm>
        <a:graphic>
          <a:graphicData uri="http://schemas.openxmlformats.org/drawingml/2006/table">
            <a:tbl>
              <a:tblPr firstRow="1" bandRow="1">
                <a:tableStyleId>{00A15C55-8517-42AA-B614-E9B94910E393}</a:tableStyleId>
              </a:tblPr>
              <a:tblGrid>
                <a:gridCol w="2435735">
                  <a:extLst>
                    <a:ext uri="{9D8B030D-6E8A-4147-A177-3AD203B41FA5}">
                      <a16:colId xmlns:a16="http://schemas.microsoft.com/office/drawing/2014/main" val="20000"/>
                    </a:ext>
                  </a:extLst>
                </a:gridCol>
                <a:gridCol w="2501476">
                  <a:extLst>
                    <a:ext uri="{9D8B030D-6E8A-4147-A177-3AD203B41FA5}">
                      <a16:colId xmlns:a16="http://schemas.microsoft.com/office/drawing/2014/main" val="20001"/>
                    </a:ext>
                  </a:extLst>
                </a:gridCol>
              </a:tblGrid>
              <a:tr h="352870">
                <a:tc>
                  <a:txBody>
                    <a:bodyPr/>
                    <a:lstStyle/>
                    <a:p>
                      <a:r>
                        <a:rPr lang="es-419" sz="1200" dirty="0"/>
                        <a:t>CRITERIO</a:t>
                      </a:r>
                    </a:p>
                  </a:txBody>
                  <a:tcPr/>
                </a:tc>
                <a:tc>
                  <a:txBody>
                    <a:bodyPr/>
                    <a:lstStyle/>
                    <a:p>
                      <a:r>
                        <a:rPr lang="es-419" sz="1200" dirty="0"/>
                        <a:t>DESCRIPCIÓN</a:t>
                      </a:r>
                    </a:p>
                  </a:txBody>
                  <a:tcPr/>
                </a:tc>
                <a:extLst>
                  <a:ext uri="{0D108BD9-81ED-4DB2-BD59-A6C34878D82A}">
                    <a16:rowId xmlns:a16="http://schemas.microsoft.com/office/drawing/2014/main" val="10000"/>
                  </a:ext>
                </a:extLst>
              </a:tr>
              <a:tr h="352870">
                <a:tc>
                  <a:txBody>
                    <a:bodyPr/>
                    <a:lstStyle/>
                    <a:p>
                      <a:r>
                        <a:rPr lang="es-419" sz="1100" dirty="0"/>
                        <a:t>TIPO DE LESIÓN</a:t>
                      </a:r>
                    </a:p>
                  </a:txBody>
                  <a:tcPr/>
                </a:tc>
                <a:tc>
                  <a:txBody>
                    <a:bodyPr/>
                    <a:lstStyle/>
                    <a:p>
                      <a:r>
                        <a:rPr lang="es-419" sz="1600" dirty="0"/>
                        <a:t>Golpe, contusión</a:t>
                      </a:r>
                    </a:p>
                  </a:txBody>
                  <a:tcPr/>
                </a:tc>
                <a:extLst>
                  <a:ext uri="{0D108BD9-81ED-4DB2-BD59-A6C34878D82A}">
                    <a16:rowId xmlns:a16="http://schemas.microsoft.com/office/drawing/2014/main" val="10001"/>
                  </a:ext>
                </a:extLst>
              </a:tr>
              <a:tr h="352870">
                <a:tc>
                  <a:txBody>
                    <a:bodyPr/>
                    <a:lstStyle/>
                    <a:p>
                      <a:r>
                        <a:rPr lang="es-419" sz="1100" dirty="0"/>
                        <a:t>PARTE DEL CUERPO AFECTADA</a:t>
                      </a:r>
                    </a:p>
                  </a:txBody>
                  <a:tcPr/>
                </a:tc>
                <a:tc>
                  <a:txBody>
                    <a:bodyPr/>
                    <a:lstStyle/>
                    <a:p>
                      <a:r>
                        <a:rPr lang="es-419" sz="1600" dirty="0"/>
                        <a:t>Miembros Superiores</a:t>
                      </a:r>
                    </a:p>
                  </a:txBody>
                  <a:tcPr/>
                </a:tc>
                <a:extLst>
                  <a:ext uri="{0D108BD9-81ED-4DB2-BD59-A6C34878D82A}">
                    <a16:rowId xmlns:a16="http://schemas.microsoft.com/office/drawing/2014/main" val="10002"/>
                  </a:ext>
                </a:extLst>
              </a:tr>
              <a:tr h="352870">
                <a:tc>
                  <a:txBody>
                    <a:bodyPr/>
                    <a:lstStyle/>
                    <a:p>
                      <a:r>
                        <a:rPr lang="es-419" sz="1100" dirty="0"/>
                        <a:t>MECANISMO O FORMA DEL ACCIDENTE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dirty="0"/>
                        <a:t>Caída en escaleras</a:t>
                      </a:r>
                    </a:p>
                  </a:txBody>
                  <a:tcPr/>
                </a:tc>
                <a:extLst>
                  <a:ext uri="{0D108BD9-81ED-4DB2-BD59-A6C34878D82A}">
                    <a16:rowId xmlns:a16="http://schemas.microsoft.com/office/drawing/2014/main" val="10003"/>
                  </a:ext>
                </a:extLst>
              </a:tr>
              <a:tr h="352870">
                <a:tc>
                  <a:txBody>
                    <a:bodyPr/>
                    <a:lstStyle/>
                    <a:p>
                      <a:r>
                        <a:rPr lang="es-419" sz="1100" dirty="0"/>
                        <a:t>AGENTE DEL ACCIDENTE</a:t>
                      </a:r>
                    </a:p>
                  </a:txBody>
                  <a:tcPr/>
                </a:tc>
                <a:tc>
                  <a:txBody>
                    <a:bodyPr/>
                    <a:lstStyle/>
                    <a:p>
                      <a:r>
                        <a:rPr lang="es-419" sz="1600" dirty="0"/>
                        <a:t>Escaleras del </a:t>
                      </a:r>
                      <a:r>
                        <a:rPr lang="es-419" sz="1600" dirty="0" err="1"/>
                        <a:t>Sotano</a:t>
                      </a:r>
                      <a:endParaRPr lang="es-419" sz="1600" dirty="0"/>
                    </a:p>
                  </a:txBody>
                  <a:tcPr/>
                </a:tc>
                <a:extLst>
                  <a:ext uri="{0D108BD9-81ED-4DB2-BD59-A6C34878D82A}">
                    <a16:rowId xmlns:a16="http://schemas.microsoft.com/office/drawing/2014/main" val="10004"/>
                  </a:ext>
                </a:extLst>
              </a:tr>
              <a:tr h="352870">
                <a:tc>
                  <a:txBody>
                    <a:bodyPr/>
                    <a:lstStyle/>
                    <a:p>
                      <a:r>
                        <a:rPr lang="es-419" sz="1100" dirty="0"/>
                        <a:t>SITIO DONDE OCURRIO EL ACCIDENTE</a:t>
                      </a:r>
                    </a:p>
                  </a:txBody>
                  <a:tcPr/>
                </a:tc>
                <a:tc>
                  <a:txBody>
                    <a:bodyPr/>
                    <a:lstStyle/>
                    <a:p>
                      <a:pPr marL="0" algn="l" defTabSz="914400" rtl="0" eaLnBrk="1" latinLnBrk="0" hangingPunct="1"/>
                      <a:r>
                        <a:rPr lang="es-419" sz="1600" kern="1200" dirty="0">
                          <a:solidFill>
                            <a:schemeClr val="dk1"/>
                          </a:solidFill>
                          <a:latin typeface="+mn-lt"/>
                          <a:ea typeface="+mn-ea"/>
                          <a:cs typeface="+mn-cs"/>
                        </a:rPr>
                        <a:t>Conjunto Residencial El Mochuelo</a:t>
                      </a:r>
                    </a:p>
                  </a:txBody>
                  <a:tcP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38187947"/>
              </p:ext>
            </p:extLst>
          </p:nvPr>
        </p:nvGraphicFramePr>
        <p:xfrm>
          <a:off x="5457520" y="2792094"/>
          <a:ext cx="6734480" cy="1407160"/>
        </p:xfrm>
        <a:graphic>
          <a:graphicData uri="http://schemas.openxmlformats.org/drawingml/2006/table">
            <a:tbl>
              <a:tblPr firstRow="1" bandRow="1">
                <a:tableStyleId>{5C22544A-7EE6-4342-B048-85BDC9FD1C3A}</a:tableStyleId>
              </a:tblPr>
              <a:tblGrid>
                <a:gridCol w="1148715">
                  <a:extLst>
                    <a:ext uri="{9D8B030D-6E8A-4147-A177-3AD203B41FA5}">
                      <a16:colId xmlns:a16="http://schemas.microsoft.com/office/drawing/2014/main" val="20000"/>
                    </a:ext>
                  </a:extLst>
                </a:gridCol>
                <a:gridCol w="5585765">
                  <a:extLst>
                    <a:ext uri="{9D8B030D-6E8A-4147-A177-3AD203B41FA5}">
                      <a16:colId xmlns:a16="http://schemas.microsoft.com/office/drawing/2014/main" val="20001"/>
                    </a:ext>
                  </a:extLst>
                </a:gridCol>
              </a:tblGrid>
              <a:tr h="1407160">
                <a:tc>
                  <a:txBody>
                    <a:bodyPr/>
                    <a:lstStyle/>
                    <a:p>
                      <a:endParaRPr lang="es-419" sz="1400" dirty="0"/>
                    </a:p>
                    <a:p>
                      <a:endParaRPr lang="es-419" sz="1400" dirty="0"/>
                    </a:p>
                    <a:p>
                      <a:endParaRPr lang="es-419" sz="1400" dirty="0"/>
                    </a:p>
                    <a:p>
                      <a:r>
                        <a:rPr lang="es-419" sz="1400" dirty="0"/>
                        <a:t>¿QUÉ PASO?</a:t>
                      </a:r>
                    </a:p>
                    <a:p>
                      <a:endParaRPr lang="es-419" sz="1400" dirty="0"/>
                    </a:p>
                  </a:txBody>
                  <a:tcPr/>
                </a:tc>
                <a:tc>
                  <a:txBody>
                    <a:bodyPr/>
                    <a:lstStyle/>
                    <a:p>
                      <a:r>
                        <a:rPr lang="es-ES" sz="1400" dirty="0"/>
                        <a:t>Siendo las 08:15 a.m.  El guarda sale del baño primer sótano para dirigirse a la portería donde presta su servicio, en el momento de su desplazamiento  por escalera del sótano al primer piso,  dando un paso el los escalones se deslizo causando caída de su propia altura </a:t>
                      </a:r>
                      <a:endParaRPr lang="es-419" sz="1400" dirty="0"/>
                    </a:p>
                  </a:txBody>
                  <a:tcPr/>
                </a:tc>
                <a:extLst>
                  <a:ext uri="{0D108BD9-81ED-4DB2-BD59-A6C34878D82A}">
                    <a16:rowId xmlns:a16="http://schemas.microsoft.com/office/drawing/2014/main" val="10000"/>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463146506"/>
              </p:ext>
            </p:extLst>
          </p:nvPr>
        </p:nvGraphicFramePr>
        <p:xfrm>
          <a:off x="361582" y="4830610"/>
          <a:ext cx="4937210" cy="1862632"/>
        </p:xfrm>
        <a:graphic>
          <a:graphicData uri="http://schemas.openxmlformats.org/drawingml/2006/table">
            <a:tbl>
              <a:tblPr firstRow="1" bandRow="1">
                <a:tableStyleId>{00A15C55-8517-42AA-B614-E9B94910E393}</a:tableStyleId>
              </a:tblPr>
              <a:tblGrid>
                <a:gridCol w="1042523">
                  <a:extLst>
                    <a:ext uri="{9D8B030D-6E8A-4147-A177-3AD203B41FA5}">
                      <a16:colId xmlns:a16="http://schemas.microsoft.com/office/drawing/2014/main" val="20000"/>
                    </a:ext>
                  </a:extLst>
                </a:gridCol>
                <a:gridCol w="3894687">
                  <a:extLst>
                    <a:ext uri="{9D8B030D-6E8A-4147-A177-3AD203B41FA5}">
                      <a16:colId xmlns:a16="http://schemas.microsoft.com/office/drawing/2014/main" val="20001"/>
                    </a:ext>
                  </a:extLst>
                </a:gridCol>
              </a:tblGrid>
              <a:tr h="1862632">
                <a:tc>
                  <a:txBody>
                    <a:bodyPr/>
                    <a:lstStyle/>
                    <a:p>
                      <a:endParaRPr lang="es-419" sz="1200" dirty="0"/>
                    </a:p>
                    <a:p>
                      <a:endParaRPr lang="es-419" sz="1200" dirty="0"/>
                    </a:p>
                    <a:p>
                      <a:endParaRPr lang="es-419" sz="1200" dirty="0"/>
                    </a:p>
                    <a:p>
                      <a:endParaRPr lang="es-419" sz="1200" dirty="0"/>
                    </a:p>
                    <a:p>
                      <a:r>
                        <a:rPr lang="es-419" sz="1200" dirty="0"/>
                        <a:t>LECCIÓN APRENDIDA</a:t>
                      </a:r>
                    </a:p>
                  </a:txBody>
                  <a:tcPr/>
                </a:tc>
                <a:tc>
                  <a:txBody>
                    <a:bodyPr/>
                    <a:lstStyle/>
                    <a:p>
                      <a:pPr algn="just"/>
                      <a:r>
                        <a:rPr lang="es-419" sz="1400" b="1" kern="1200" dirty="0">
                          <a:solidFill>
                            <a:schemeClr val="lt1"/>
                          </a:solidFill>
                          <a:latin typeface="+mn-lt"/>
                          <a:ea typeface="+mn-ea"/>
                          <a:cs typeface="+mn-cs"/>
                        </a:rPr>
                        <a:t>1. Prestar atención a las condiciones que nos rodean y actuar de manera segura.</a:t>
                      </a:r>
                      <a:endParaRPr lang="es-419" sz="1400" b="1" kern="1200" baseline="0" dirty="0">
                        <a:solidFill>
                          <a:schemeClr val="lt1"/>
                        </a:solidFill>
                        <a:latin typeface="+mn-lt"/>
                        <a:ea typeface="+mn-ea"/>
                        <a:cs typeface="+mn-cs"/>
                      </a:endParaRPr>
                    </a:p>
                    <a:p>
                      <a:pPr algn="just"/>
                      <a:endParaRPr lang="es-419" sz="1400" b="1" kern="1200" baseline="0" dirty="0">
                        <a:solidFill>
                          <a:schemeClr val="lt1"/>
                        </a:solidFill>
                        <a:latin typeface="+mn-lt"/>
                        <a:ea typeface="+mn-ea"/>
                        <a:cs typeface="+mn-cs"/>
                      </a:endParaRPr>
                    </a:p>
                    <a:p>
                      <a:pPr algn="just"/>
                      <a:r>
                        <a:rPr lang="es-419" sz="1400" b="1" kern="1200" baseline="0" dirty="0">
                          <a:solidFill>
                            <a:schemeClr val="lt1"/>
                          </a:solidFill>
                          <a:latin typeface="+mn-lt"/>
                          <a:ea typeface="+mn-ea"/>
                          <a:cs typeface="+mn-cs"/>
                        </a:rPr>
                        <a:t>2. Al momento de subir escaleras, apoyar el pie de manera firme para prevenir caídas.</a:t>
                      </a:r>
                    </a:p>
                    <a:p>
                      <a:pPr algn="just"/>
                      <a:endParaRPr lang="es-419" sz="1400" b="1" kern="1200" baseline="0" dirty="0">
                        <a:solidFill>
                          <a:schemeClr val="lt1"/>
                        </a:solidFill>
                        <a:latin typeface="+mn-lt"/>
                        <a:ea typeface="+mn-ea"/>
                        <a:cs typeface="+mn-cs"/>
                      </a:endParaRPr>
                    </a:p>
                    <a:p>
                      <a:pPr algn="just"/>
                      <a:r>
                        <a:rPr lang="es-419" sz="1400" b="1" kern="1200" baseline="0" dirty="0">
                          <a:solidFill>
                            <a:schemeClr val="lt1"/>
                          </a:solidFill>
                          <a:latin typeface="+mn-lt"/>
                          <a:ea typeface="+mn-ea"/>
                          <a:cs typeface="+mn-cs"/>
                        </a:rPr>
                        <a:t>3. Reportar las condiciones inseguras al área SST para gestionar las mejoras con el cliente.</a:t>
                      </a:r>
                      <a:endParaRPr lang="es-419" sz="14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127853666"/>
              </p:ext>
            </p:extLst>
          </p:nvPr>
        </p:nvGraphicFramePr>
        <p:xfrm>
          <a:off x="5463055" y="4470340"/>
          <a:ext cx="6564188" cy="2117218"/>
        </p:xfrm>
        <a:graphic>
          <a:graphicData uri="http://schemas.openxmlformats.org/drawingml/2006/table">
            <a:tbl>
              <a:tblPr firstRow="1" bandRow="1">
                <a:tableStyleId>{5C22544A-7EE6-4342-B048-85BDC9FD1C3A}</a:tableStyleId>
              </a:tblPr>
              <a:tblGrid>
                <a:gridCol w="1211209">
                  <a:extLst>
                    <a:ext uri="{9D8B030D-6E8A-4147-A177-3AD203B41FA5}">
                      <a16:colId xmlns:a16="http://schemas.microsoft.com/office/drawing/2014/main" val="20000"/>
                    </a:ext>
                  </a:extLst>
                </a:gridCol>
                <a:gridCol w="5352979">
                  <a:extLst>
                    <a:ext uri="{9D8B030D-6E8A-4147-A177-3AD203B41FA5}">
                      <a16:colId xmlns:a16="http://schemas.microsoft.com/office/drawing/2014/main" val="20001"/>
                    </a:ext>
                  </a:extLst>
                </a:gridCol>
              </a:tblGrid>
              <a:tr h="2117218">
                <a:tc>
                  <a:txBody>
                    <a:bodyPr/>
                    <a:lstStyle/>
                    <a:p>
                      <a:endParaRPr lang="es-419" sz="1400" dirty="0"/>
                    </a:p>
                    <a:p>
                      <a:endParaRPr lang="es-419" sz="1400" dirty="0"/>
                    </a:p>
                    <a:p>
                      <a:r>
                        <a:rPr lang="es-419" sz="1400" dirty="0"/>
                        <a:t>Lesión sufrida por el colaborador y sitio del accidente</a:t>
                      </a:r>
                    </a:p>
                    <a:p>
                      <a:endParaRPr lang="es-419" sz="1400" dirty="0"/>
                    </a:p>
                    <a:p>
                      <a:endParaRPr lang="es-419" sz="1400" dirty="0"/>
                    </a:p>
                  </a:txBody>
                  <a:tcPr/>
                </a:tc>
                <a:tc>
                  <a:txBody>
                    <a:bodyPr/>
                    <a:lstStyle/>
                    <a:p>
                      <a:endParaRPr lang="es-419" sz="1400" dirty="0"/>
                    </a:p>
                  </a:txBody>
                  <a:tcPr/>
                </a:tc>
                <a:extLst>
                  <a:ext uri="{0D108BD9-81ED-4DB2-BD59-A6C34878D82A}">
                    <a16:rowId xmlns:a16="http://schemas.microsoft.com/office/drawing/2014/main" val="10000"/>
                  </a:ext>
                </a:extLst>
              </a:tr>
            </a:tbl>
          </a:graphicData>
        </a:graphic>
      </p:graphicFrame>
      <p:sp>
        <p:nvSpPr>
          <p:cNvPr id="13" name="Rectángulo 12"/>
          <p:cNvSpPr/>
          <p:nvPr/>
        </p:nvSpPr>
        <p:spPr>
          <a:xfrm>
            <a:off x="9217047" y="801888"/>
            <a:ext cx="1820562" cy="17191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70516000-2187-462B-B75E-F7221702F4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8489" y="4571480"/>
            <a:ext cx="1314450" cy="1914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33739D3E-433E-4616-91E4-54272860E4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2128" y="4574881"/>
            <a:ext cx="1218440" cy="1914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ED54B584-A5FD-4309-8B08-11339261E6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4043" y="4574881"/>
            <a:ext cx="1476375" cy="1894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Imagen 16" descr="Un hombre con camisa y corbata&#10;&#10;El contenido generado por IA puede ser incorrecto.">
            <a:extLst>
              <a:ext uri="{FF2B5EF4-FFF2-40B4-BE49-F238E27FC236}">
                <a16:creationId xmlns:a16="http://schemas.microsoft.com/office/drawing/2014/main" id="{9D885999-A97B-8D30-14B6-2E5D6913C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2325" y="889517"/>
            <a:ext cx="1346829" cy="1513052"/>
          </a:xfrm>
          <a:prstGeom prst="rect">
            <a:avLst/>
          </a:prstGeom>
        </p:spPr>
      </p:pic>
    </p:spTree>
    <p:extLst>
      <p:ext uri="{BB962C8B-B14F-4D97-AF65-F5344CB8AC3E}">
        <p14:creationId xmlns:p14="http://schemas.microsoft.com/office/powerpoint/2010/main" val="41054955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355</Words>
  <Application>Microsoft Office PowerPoint</Application>
  <PresentationFormat>Panorámica</PresentationFormat>
  <Paragraphs>82</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Syso</dc:creator>
  <cp:lastModifiedBy>SYSO SCL</cp:lastModifiedBy>
  <cp:revision>58</cp:revision>
  <cp:lastPrinted>2024-04-02T17:04:07Z</cp:lastPrinted>
  <dcterms:created xsi:type="dcterms:W3CDTF">2024-01-22T19:52:02Z</dcterms:created>
  <dcterms:modified xsi:type="dcterms:W3CDTF">2025-05-12T16:22:28Z</dcterms:modified>
</cp:coreProperties>
</file>